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sldIdLst>
    <p:sldId id="273" r:id="rId3"/>
    <p:sldId id="274" r:id="rId4"/>
    <p:sldId id="275" r:id="rId5"/>
    <p:sldId id="276" r:id="rId6"/>
    <p:sldId id="277" r:id="rId7"/>
    <p:sldId id="278" r:id="rId8"/>
    <p:sldId id="279" r:id="rId9"/>
    <p:sldId id="280" r:id="rId10"/>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3" d="100"/>
          <a:sy n="73" d="100"/>
        </p:scale>
        <p:origin x="-1080" y="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303" Type="http://schemas.openxmlformats.org/officeDocument/2006/relationships/slide" Target="slides/slide301.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324" Type="http://schemas.openxmlformats.org/officeDocument/2006/relationships/slide" Target="slides/slide322.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289" Type="http://schemas.openxmlformats.org/officeDocument/2006/relationships/slide" Target="slides/slide287.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314" Type="http://schemas.openxmlformats.org/officeDocument/2006/relationships/slide" Target="slides/slide312.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79" Type="http://schemas.openxmlformats.org/officeDocument/2006/relationships/slide" Target="slides/slide277.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25" Type="http://schemas.openxmlformats.org/officeDocument/2006/relationships/presProps" Target="presProps.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315" Type="http://schemas.openxmlformats.org/officeDocument/2006/relationships/slide" Target="slides/slide313.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slide" Target="slides/slide289.xml"/><Relationship Id="rId305" Type="http://schemas.openxmlformats.org/officeDocument/2006/relationships/slide" Target="slides/slide303.xml"/><Relationship Id="rId326" Type="http://schemas.openxmlformats.org/officeDocument/2006/relationships/viewProps" Target="viewProps.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16" Type="http://schemas.openxmlformats.org/officeDocument/2006/relationships/slide" Target="slides/slide314.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slide" Target="slides/slide304.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327" Type="http://schemas.openxmlformats.org/officeDocument/2006/relationships/theme" Target="theme/theme1.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282" Type="http://schemas.openxmlformats.org/officeDocument/2006/relationships/slide" Target="slides/slide280.xml"/><Relationship Id="rId312" Type="http://schemas.openxmlformats.org/officeDocument/2006/relationships/slide" Target="slides/slide310.xml"/><Relationship Id="rId317" Type="http://schemas.openxmlformats.org/officeDocument/2006/relationships/slide" Target="slides/slide31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slide" Target="slides/slide270.xml"/><Relationship Id="rId293" Type="http://schemas.openxmlformats.org/officeDocument/2006/relationships/slide" Target="slides/slide291.xml"/><Relationship Id="rId302" Type="http://schemas.openxmlformats.org/officeDocument/2006/relationships/slide" Target="slides/slide300.xml"/><Relationship Id="rId307" Type="http://schemas.openxmlformats.org/officeDocument/2006/relationships/slide" Target="slides/slide305.xml"/><Relationship Id="rId323" Type="http://schemas.openxmlformats.org/officeDocument/2006/relationships/slide" Target="slides/slide321.xml"/><Relationship Id="rId32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283" Type="http://schemas.openxmlformats.org/officeDocument/2006/relationships/slide" Target="slides/slide281.xml"/><Relationship Id="rId313" Type="http://schemas.openxmlformats.org/officeDocument/2006/relationships/slide" Target="slides/slide311.xml"/><Relationship Id="rId318" Type="http://schemas.openxmlformats.org/officeDocument/2006/relationships/slide" Target="slides/slide316.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9988F25F-0320-4230-8F2D-B5D9892D3915}" type="datetimeFigureOut">
              <a:rPr lang="en-US" smtClean="0"/>
              <a:t>10/30/2025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2A1EB3AA-6611-473C-9F81-044CA017C36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988F25F-0320-4230-8F2D-B5D9892D3915}"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EB3AA-6611-473C-9F81-044CA017C361}" type="slidenum">
              <a:rPr lang="en-US" smtClean="0"/>
              <a:t>‹#›</a:t>
            </a:fld>
            <a:endParaRPr lang="en-US"/>
          </a:p>
        </p:txBody>
      </p:sp>
    </p:spTree>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988F25F-0320-4230-8F2D-B5D9892D3915}"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EB3AA-6611-473C-9F81-044CA017C361}" type="slidenum">
              <a:rPr lang="en-US" smtClean="0"/>
              <a:t>‹#›</a:t>
            </a:fld>
            <a:endParaRPr lang="en-US"/>
          </a:p>
        </p:txBody>
      </p:sp>
    </p:spTree>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AED8A8-29DE-4DCE-B57A-508A6A5A8971}"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AE5E96-E8EE-4120-853D-0D0FE4FC2607}" type="slidenum">
              <a:rPr lang="en-US" smtClean="0"/>
              <a:t>‹#›</a:t>
            </a:fld>
            <a:endParaRPr lang="en-US"/>
          </a:p>
        </p:txBody>
      </p:sp>
    </p:spTree>
    <p:extLst>
      <p:ext uri="{BB962C8B-B14F-4D97-AF65-F5344CB8AC3E}">
        <p14:creationId xmlns:p14="http://schemas.microsoft.com/office/powerpoint/2010/main" val="1420269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AED8A8-29DE-4DCE-B57A-508A6A5A8971}"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AE5E96-E8EE-4120-853D-0D0FE4FC2607}" type="slidenum">
              <a:rPr lang="en-US" smtClean="0"/>
              <a:t>‹#›</a:t>
            </a:fld>
            <a:endParaRPr lang="en-US"/>
          </a:p>
        </p:txBody>
      </p:sp>
    </p:spTree>
    <p:extLst>
      <p:ext uri="{BB962C8B-B14F-4D97-AF65-F5344CB8AC3E}">
        <p14:creationId xmlns:p14="http://schemas.microsoft.com/office/powerpoint/2010/main" val="69413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AED8A8-29DE-4DCE-B57A-508A6A5A8971}"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AE5E96-E8EE-4120-853D-0D0FE4FC2607}" type="slidenum">
              <a:rPr lang="en-US" smtClean="0"/>
              <a:t>‹#›</a:t>
            </a:fld>
            <a:endParaRPr lang="en-US"/>
          </a:p>
        </p:txBody>
      </p:sp>
    </p:spTree>
    <p:extLst>
      <p:ext uri="{BB962C8B-B14F-4D97-AF65-F5344CB8AC3E}">
        <p14:creationId xmlns:p14="http://schemas.microsoft.com/office/powerpoint/2010/main" val="2359885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AED8A8-29DE-4DCE-B57A-508A6A5A8971}"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AE5E96-E8EE-4120-853D-0D0FE4FC2607}" type="slidenum">
              <a:rPr lang="en-US" smtClean="0"/>
              <a:t>‹#›</a:t>
            </a:fld>
            <a:endParaRPr lang="en-US"/>
          </a:p>
        </p:txBody>
      </p:sp>
    </p:spTree>
    <p:extLst>
      <p:ext uri="{BB962C8B-B14F-4D97-AF65-F5344CB8AC3E}">
        <p14:creationId xmlns:p14="http://schemas.microsoft.com/office/powerpoint/2010/main" val="204867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AED8A8-29DE-4DCE-B57A-508A6A5A8971}" type="datetimeFigureOut">
              <a:rPr lang="en-US" smtClean="0"/>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AE5E96-E8EE-4120-853D-0D0FE4FC2607}" type="slidenum">
              <a:rPr lang="en-US" smtClean="0"/>
              <a:t>‹#›</a:t>
            </a:fld>
            <a:endParaRPr lang="en-US"/>
          </a:p>
        </p:txBody>
      </p:sp>
    </p:spTree>
    <p:extLst>
      <p:ext uri="{BB962C8B-B14F-4D97-AF65-F5344CB8AC3E}">
        <p14:creationId xmlns:p14="http://schemas.microsoft.com/office/powerpoint/2010/main" val="2057689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AED8A8-29DE-4DCE-B57A-508A6A5A8971}" type="datetimeFigureOut">
              <a:rPr lang="en-US" smtClean="0"/>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AE5E96-E8EE-4120-853D-0D0FE4FC2607}" type="slidenum">
              <a:rPr lang="en-US" smtClean="0"/>
              <a:t>‹#›</a:t>
            </a:fld>
            <a:endParaRPr lang="en-US"/>
          </a:p>
        </p:txBody>
      </p:sp>
    </p:spTree>
    <p:extLst>
      <p:ext uri="{BB962C8B-B14F-4D97-AF65-F5344CB8AC3E}">
        <p14:creationId xmlns:p14="http://schemas.microsoft.com/office/powerpoint/2010/main" val="1860767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AED8A8-29DE-4DCE-B57A-508A6A5A8971}" type="datetimeFigureOut">
              <a:rPr lang="en-US" smtClean="0"/>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AE5E96-E8EE-4120-853D-0D0FE4FC2607}" type="slidenum">
              <a:rPr lang="en-US" smtClean="0"/>
              <a:t>‹#›</a:t>
            </a:fld>
            <a:endParaRPr lang="en-US"/>
          </a:p>
        </p:txBody>
      </p:sp>
    </p:spTree>
    <p:extLst>
      <p:ext uri="{BB962C8B-B14F-4D97-AF65-F5344CB8AC3E}">
        <p14:creationId xmlns:p14="http://schemas.microsoft.com/office/powerpoint/2010/main" val="1078293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AED8A8-29DE-4DCE-B57A-508A6A5A8971}"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AE5E96-E8EE-4120-853D-0D0FE4FC2607}"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5974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988F25F-0320-4230-8F2D-B5D9892D3915}"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EB3AA-6611-473C-9F81-044CA017C361}" type="slidenum">
              <a:rPr lang="en-US" smtClean="0"/>
              <a:t>‹#›</a:t>
            </a:fld>
            <a:endParaRPr lang="en-US"/>
          </a:p>
        </p:txBody>
      </p:sp>
    </p:spTree>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C1AED8A8-29DE-4DCE-B57A-508A6A5A8971}" type="datetimeFigureOut">
              <a:rPr lang="en-US" smtClean="0"/>
              <a:t>10/30/2025</a:t>
            </a:fld>
            <a:endParaRPr lang="en-US"/>
          </a:p>
        </p:txBody>
      </p:sp>
      <p:sp>
        <p:nvSpPr>
          <p:cNvPr id="9" name="Slide Number Placeholder 8"/>
          <p:cNvSpPr>
            <a:spLocks noGrp="1"/>
          </p:cNvSpPr>
          <p:nvPr>
            <p:ph type="sldNum" sz="quarter" idx="11"/>
          </p:nvPr>
        </p:nvSpPr>
        <p:spPr/>
        <p:txBody>
          <a:bodyPr/>
          <a:lstStyle/>
          <a:p>
            <a:fld id="{62AE5E96-E8EE-4120-853D-0D0FE4FC2607}"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959951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AED8A8-29DE-4DCE-B57A-508A6A5A8971}"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AE5E96-E8EE-4120-853D-0D0FE4FC2607}" type="slidenum">
              <a:rPr lang="en-US" smtClean="0"/>
              <a:t>‹#›</a:t>
            </a:fld>
            <a:endParaRPr lang="en-US"/>
          </a:p>
        </p:txBody>
      </p:sp>
    </p:spTree>
    <p:extLst>
      <p:ext uri="{BB962C8B-B14F-4D97-AF65-F5344CB8AC3E}">
        <p14:creationId xmlns:p14="http://schemas.microsoft.com/office/powerpoint/2010/main" val="2592309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AED8A8-29DE-4DCE-B57A-508A6A5A8971}"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AE5E96-E8EE-4120-853D-0D0FE4FC2607}" type="slidenum">
              <a:rPr lang="en-US" smtClean="0"/>
              <a:t>‹#›</a:t>
            </a:fld>
            <a:endParaRPr lang="en-US"/>
          </a:p>
        </p:txBody>
      </p:sp>
    </p:spTree>
    <p:extLst>
      <p:ext uri="{BB962C8B-B14F-4D97-AF65-F5344CB8AC3E}">
        <p14:creationId xmlns:p14="http://schemas.microsoft.com/office/powerpoint/2010/main" val="3932730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988F25F-0320-4230-8F2D-B5D9892D3915}"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EB3AA-6611-473C-9F81-044CA017C36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988F25F-0320-4230-8F2D-B5D9892D3915}"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EB3AA-6611-473C-9F81-044CA017C361}" type="slidenum">
              <a:rPr lang="en-US" smtClean="0"/>
              <a:t>‹#›</a:t>
            </a:fld>
            <a:endParaRPr lang="en-US"/>
          </a:p>
        </p:txBody>
      </p:sp>
    </p:spTree>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988F25F-0320-4230-8F2D-B5D9892D3915}" type="datetimeFigureOut">
              <a:rPr lang="en-US" smtClean="0"/>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1EB3AA-6611-473C-9F81-044CA017C361}" type="slidenum">
              <a:rPr lang="en-US" smtClean="0"/>
              <a:t>‹#›</a:t>
            </a:fld>
            <a:endParaRPr lang="en-US"/>
          </a:p>
        </p:txBody>
      </p:sp>
    </p:spTree>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9988F25F-0320-4230-8F2D-B5D9892D3915}" type="datetimeFigureOut">
              <a:rPr lang="en-US" smtClean="0"/>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1EB3AA-6611-473C-9F81-044CA017C361}" type="slidenum">
              <a:rPr lang="en-US" smtClean="0"/>
              <a:t>‹#›</a:t>
            </a:fld>
            <a:endParaRPr lang="en-US"/>
          </a:p>
        </p:txBody>
      </p:sp>
    </p:spTree>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88F25F-0320-4230-8F2D-B5D9892D3915}" type="datetimeFigureOut">
              <a:rPr lang="en-US" smtClean="0"/>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1EB3AA-6611-473C-9F81-044CA017C361}" type="slidenum">
              <a:rPr lang="en-US" smtClean="0"/>
              <a:t>‹#›</a:t>
            </a:fld>
            <a:endParaRPr lang="en-US"/>
          </a:p>
        </p:txBody>
      </p:sp>
    </p:spTree>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988F25F-0320-4230-8F2D-B5D9892D3915}"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EB3AA-6611-473C-9F81-044CA017C361}" type="slidenum">
              <a:rPr lang="en-US" smtClean="0"/>
              <a:t>‹#›</a:t>
            </a:fld>
            <a:endParaRPr lang="en-US"/>
          </a:p>
        </p:txBody>
      </p:sp>
    </p:spTree>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988F25F-0320-4230-8F2D-B5D9892D3915}"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2A1EB3AA-6611-473C-9F81-044CA017C361}"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988F25F-0320-4230-8F2D-B5D9892D3915}" type="datetimeFigureOut">
              <a:rPr lang="en-US" smtClean="0"/>
              <a:t>10/30/2025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A1EB3AA-6611-473C-9F81-044CA017C361}"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cover/>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2AE5E96-E8EE-4120-853D-0D0FE4FC2607}"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C1AED8A8-29DE-4DCE-B57A-508A6A5A8971}" type="datetimeFigureOut">
              <a:rPr lang="en-US" smtClean="0"/>
              <a:t>10/30/2025</a:t>
            </a:fld>
            <a:endParaRPr lang="en-US"/>
          </a:p>
        </p:txBody>
      </p:sp>
    </p:spTree>
    <p:extLst>
      <p:ext uri="{BB962C8B-B14F-4D97-AF65-F5344CB8AC3E}">
        <p14:creationId xmlns:p14="http://schemas.microsoft.com/office/powerpoint/2010/main" val="1988398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hyperlink" Target="https://my.clevelandclinic.org/health/body/23244-mitral-valve" TargetMode="External"/><Relationship Id="rId7" Type="http://schemas.openxmlformats.org/officeDocument/2006/relationships/hyperlink" Target="https://my.clevelandclinic.org/health/articles/21486-pulmonary-arteries" TargetMode="External"/><Relationship Id="rId2" Type="http://schemas.openxmlformats.org/officeDocument/2006/relationships/hyperlink" Target="https://my.clevelandclinic.org/health/body/21851-tricuspid-valve" TargetMode="External"/><Relationship Id="rId1" Type="http://schemas.openxmlformats.org/officeDocument/2006/relationships/slideLayout" Target="../slideLayouts/slideLayout7.xml"/><Relationship Id="rId6" Type="http://schemas.openxmlformats.org/officeDocument/2006/relationships/hyperlink" Target="https://my.clevelandclinic.org/health/body/24273-pulmonary-valve" TargetMode="External"/><Relationship Id="rId5" Type="http://schemas.openxmlformats.org/officeDocument/2006/relationships/hyperlink" Target="https://my.clevelandclinic.org/health/articles/17058-aorta-anatomy" TargetMode="External"/><Relationship Id="rId4" Type="http://schemas.openxmlformats.org/officeDocument/2006/relationships/hyperlink" Target="https://my.clevelandclinic.org/health/body/22458-aortic-valv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hyperlink" Target="https://api.seer.cancer.gov/rest/glossary/latest/id/5502b70ce4b0c48f31d64c9d" TargetMode="External"/><Relationship Id="rId2" Type="http://schemas.openxmlformats.org/officeDocument/2006/relationships/hyperlink" Target="https://api.seer.cancer.gov/rest/glossary/latest/id/5502b492e4b0c48f31d64b2b" TargetMode="External"/><Relationship Id="rId1" Type="http://schemas.openxmlformats.org/officeDocument/2006/relationships/slideLayout" Target="../slideLayouts/slideLayout7.xml"/><Relationship Id="rId5" Type="http://schemas.openxmlformats.org/officeDocument/2006/relationships/hyperlink" Target="https://api.seer.cancer.gov/rest/glossary/latest/id/5502b787e4b0c48f31d64ced" TargetMode="External"/><Relationship Id="rId4" Type="http://schemas.openxmlformats.org/officeDocument/2006/relationships/hyperlink" Target="https://api.seer.cancer.gov/rest/glossary/latest/id/5502b808e4b0c48f31d64d1b"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s://api.seer.cancer.gov/rest/glossary/latest/id/546f62f6e4b0d965832bbd7a" TargetMode="Externa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hyperlink" Target="https://api.seer.cancer.gov/rest/glossary/latest/id/55523c3be4b0426fced8d697" TargetMode="External"/><Relationship Id="rId5" Type="http://schemas.openxmlformats.org/officeDocument/2006/relationships/hyperlink" Target="https://api.seer.cancer.gov/rest/glossary/latest/id/559af66fe4b084b72ee0bf5b" TargetMode="External"/><Relationship Id="rId4" Type="http://schemas.openxmlformats.org/officeDocument/2006/relationships/hyperlink" Target="https://api.seer.cancer.gov/rest/glossary/latest/id/558db253e4b084b72edb5327" TargetMode="External"/></Relationships>
</file>

<file path=ppt/slides/_rels/slide1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en.wikipedia.org/wiki/Gland" TargetMode="Externa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Histology </a:t>
            </a:r>
          </a:p>
        </p:txBody>
      </p:sp>
      <p:sp>
        <p:nvSpPr>
          <p:cNvPr id="3" name="Subtitle 2"/>
          <p:cNvSpPr>
            <a:spLocks noGrp="1"/>
          </p:cNvSpPr>
          <p:nvPr>
            <p:ph type="subTitle" idx="1"/>
          </p:nvPr>
        </p:nvSpPr>
        <p:spPr>
          <a:xfrm>
            <a:off x="990600" y="4648200"/>
            <a:ext cx="6461760" cy="1066800"/>
          </a:xfrm>
        </p:spPr>
        <p:txBody>
          <a:bodyPr/>
          <a:lstStyle/>
          <a:p>
            <a:r>
              <a:rPr lang="en-US" dirty="0"/>
              <a:t>Dr. Bushra Habeeb  Ahmad</a:t>
            </a:r>
          </a:p>
          <a:p>
            <a:r>
              <a:rPr lang="en-US" dirty="0"/>
              <a:t>Second stage/ 2025-2026</a:t>
            </a:r>
          </a:p>
        </p:txBody>
      </p:sp>
    </p:spTree>
    <p:extLst>
      <p:ext uri="{BB962C8B-B14F-4D97-AF65-F5344CB8AC3E}">
        <p14:creationId xmlns:p14="http://schemas.microsoft.com/office/powerpoint/2010/main" val="1945272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 tissue is formed when various cells are grouped together in order to exert a specific function.</a:t>
            </a:r>
          </a:p>
          <a:p>
            <a:r>
              <a:rPr lang="en-US" dirty="0"/>
              <a:t> Cells in a tissue can be connected either by direct adhesions or can be held together in the extracellular matrix (ECM).</a:t>
            </a:r>
          </a:p>
          <a:p>
            <a:r>
              <a:rPr lang="en-US" dirty="0"/>
              <a:t>(ECM)- a complex network of proteins and polysaccharide chains.</a:t>
            </a:r>
          </a:p>
        </p:txBody>
      </p:sp>
    </p:spTree>
    <p:extLst>
      <p:ext uri="{BB962C8B-B14F-4D97-AF65-F5344CB8AC3E}">
        <p14:creationId xmlns:p14="http://schemas.microsoft.com/office/powerpoint/2010/main" val="20422547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Skeletal muscle</a:t>
            </a:r>
          </a:p>
        </p:txBody>
      </p:sp>
      <p:sp>
        <p:nvSpPr>
          <p:cNvPr id="3" name="Content Placeholder 2"/>
          <p:cNvSpPr>
            <a:spLocks noGrp="1"/>
          </p:cNvSpPr>
          <p:nvPr>
            <p:ph idx="1"/>
          </p:nvPr>
        </p:nvSpPr>
        <p:spPr/>
        <p:txBody>
          <a:bodyPr>
            <a:normAutofit/>
          </a:bodyPr>
          <a:lstStyle/>
          <a:p>
            <a:r>
              <a:rPr lang="en-US" dirty="0"/>
              <a:t>Skeletal muscle fibers are:</a:t>
            </a:r>
          </a:p>
          <a:p>
            <a:r>
              <a:rPr lang="en-US" dirty="0"/>
              <a:t> cylindrical,</a:t>
            </a:r>
          </a:p>
          <a:p>
            <a:r>
              <a:rPr lang="en-US" dirty="0"/>
              <a:t> multinucleated,</a:t>
            </a:r>
          </a:p>
          <a:p>
            <a:r>
              <a:rPr lang="en-US" dirty="0"/>
              <a:t> striated,</a:t>
            </a:r>
          </a:p>
          <a:p>
            <a:r>
              <a:rPr lang="en-US" dirty="0"/>
              <a:t>and under voluntary control.</a:t>
            </a:r>
          </a:p>
          <a:p>
            <a:r>
              <a:rPr lang="en-US" dirty="0"/>
              <a:t> Muscle fibers are composed of myofibrils. </a:t>
            </a:r>
          </a:p>
          <a:p>
            <a:r>
              <a:rPr lang="en-US" dirty="0"/>
              <a:t>The myofibrils are composed of actin and myosin filaments, repeated in units called </a:t>
            </a:r>
            <a:r>
              <a:rPr lang="en-US" dirty="0">
                <a:solidFill>
                  <a:srgbClr val="FF0000"/>
                </a:solidFill>
              </a:rPr>
              <a:t>sarcomeres</a:t>
            </a:r>
            <a:r>
              <a:rPr lang="en-US" dirty="0"/>
              <a:t>, which are the basic functional units of the muscle fiber. </a:t>
            </a:r>
          </a:p>
        </p:txBody>
      </p:sp>
    </p:spTree>
    <p:extLst>
      <p:ext uri="{BB962C8B-B14F-4D97-AF65-F5344CB8AC3E}">
        <p14:creationId xmlns:p14="http://schemas.microsoft.com/office/powerpoint/2010/main" val="514820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The striations microscopically visible in skeletal muscle are formed by the regular arrangement of proteins inside the cells. </a:t>
            </a:r>
          </a:p>
          <a:p>
            <a:r>
              <a:rPr lang="en-US" dirty="0"/>
              <a:t>There are </a:t>
            </a:r>
            <a:r>
              <a:rPr lang="en-US" b="1" dirty="0">
                <a:solidFill>
                  <a:srgbClr val="FF0000"/>
                </a:solidFill>
              </a:rPr>
              <a:t>light and dark striations </a:t>
            </a:r>
            <a:r>
              <a:rPr lang="en-US" dirty="0"/>
              <a:t>in each cell.</a:t>
            </a:r>
          </a:p>
          <a:p>
            <a:r>
              <a:rPr lang="en-US" dirty="0"/>
              <a:t> </a:t>
            </a:r>
            <a:r>
              <a:rPr lang="en-US" dirty="0">
                <a:solidFill>
                  <a:srgbClr val="FF0000"/>
                </a:solidFill>
              </a:rPr>
              <a:t>The dark areas are called A bands (protein myosin).</a:t>
            </a:r>
          </a:p>
          <a:p>
            <a:r>
              <a:rPr lang="en-US" dirty="0"/>
              <a:t> </a:t>
            </a:r>
            <a:r>
              <a:rPr lang="en-US" dirty="0">
                <a:solidFill>
                  <a:srgbClr val="0070C0"/>
                </a:solidFill>
              </a:rPr>
              <a:t>The light areas are called I bands (protein actin).</a:t>
            </a:r>
          </a:p>
          <a:p>
            <a:r>
              <a:rPr lang="en-US" dirty="0"/>
              <a:t> Muscle tissue is attached to the bones through tendons to control movement of the body </a:t>
            </a:r>
          </a:p>
          <a:p>
            <a:endParaRPr lang="en-US" dirty="0"/>
          </a:p>
        </p:txBody>
      </p:sp>
    </p:spTree>
    <p:extLst>
      <p:ext uri="{BB962C8B-B14F-4D97-AF65-F5344CB8AC3E}">
        <p14:creationId xmlns:p14="http://schemas.microsoft.com/office/powerpoint/2010/main" val="23797602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uscle tissue – Meyers Histology"/>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24643" y="1901378"/>
            <a:ext cx="5494713" cy="3923607"/>
          </a:xfrm>
          <a:prstGeom prst="rect">
            <a:avLst/>
          </a:prstGeom>
          <a:noFill/>
          <a:ln>
            <a:noFill/>
          </a:ln>
        </p:spPr>
      </p:pic>
    </p:spTree>
    <p:extLst>
      <p:ext uri="{BB962C8B-B14F-4D97-AF65-F5344CB8AC3E}">
        <p14:creationId xmlns:p14="http://schemas.microsoft.com/office/powerpoint/2010/main" val="47367713"/>
      </p:ext>
    </p:extLst>
  </p:cSld>
  <p:clrMapOvr>
    <a:masterClrMapping/>
  </p:clrMapOvr>
  <p:transition spd="slow">
    <p:cove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Smooth muscle</a:t>
            </a:r>
          </a:p>
        </p:txBody>
      </p:sp>
      <p:sp>
        <p:nvSpPr>
          <p:cNvPr id="3" name="Content Placeholder 2"/>
          <p:cNvSpPr>
            <a:spLocks noGrp="1"/>
          </p:cNvSpPr>
          <p:nvPr>
            <p:ph idx="1"/>
          </p:nvPr>
        </p:nvSpPr>
        <p:spPr/>
        <p:txBody>
          <a:bodyPr>
            <a:normAutofit lnSpcReduction="10000"/>
          </a:bodyPr>
          <a:lstStyle/>
          <a:p>
            <a:r>
              <a:rPr lang="en-US" dirty="0"/>
              <a:t>Smooth muscle cells are spindle shaped</a:t>
            </a:r>
          </a:p>
          <a:p>
            <a:r>
              <a:rPr lang="en-US" dirty="0"/>
              <a:t>, have a single, centrally located nucleus,</a:t>
            </a:r>
          </a:p>
          <a:p>
            <a:r>
              <a:rPr lang="en-US" dirty="0"/>
              <a:t> and lack striations</a:t>
            </a:r>
          </a:p>
          <a:p>
            <a:r>
              <a:rPr lang="en-US" dirty="0"/>
              <a:t> (it contains the same </a:t>
            </a:r>
            <a:r>
              <a:rPr lang="en-US" dirty="0" err="1"/>
              <a:t>myofilaments</a:t>
            </a:r>
            <a:r>
              <a:rPr lang="en-US" dirty="0"/>
              <a:t> they are just organized differently) </a:t>
            </a:r>
          </a:p>
          <a:p>
            <a:r>
              <a:rPr lang="en-US" dirty="0"/>
              <a:t>and involuntary. </a:t>
            </a:r>
          </a:p>
          <a:p>
            <a:r>
              <a:rPr lang="en-US" dirty="0"/>
              <a:t>Smooth muscle is found in the walls of hollow organs throughout the body. It plays an important role in the regulation of flow in such tissues for example aiding the movement of food through the digestive system.</a:t>
            </a:r>
          </a:p>
          <a:p>
            <a:endParaRPr lang="en-US" dirty="0"/>
          </a:p>
        </p:txBody>
      </p:sp>
    </p:spTree>
    <p:extLst>
      <p:ext uri="{BB962C8B-B14F-4D97-AF65-F5344CB8AC3E}">
        <p14:creationId xmlns:p14="http://schemas.microsoft.com/office/powerpoint/2010/main" val="41467617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5. Smooth muscle"/>
          <p:cNvPicPr>
            <a:picLocks noGrp="1"/>
          </p:cNvPicPr>
          <p:nvPr>
            <p:ph idx="1"/>
          </p:nvPr>
        </p:nvPicPr>
        <p:blipFill rotWithShape="1">
          <a:blip r:embed="rId2">
            <a:extLst>
              <a:ext uri="{28A0092B-C50C-407E-A947-70E740481C1C}">
                <a14:useLocalDpi xmlns:a14="http://schemas.microsoft.com/office/drawing/2010/main" val="0"/>
              </a:ext>
            </a:extLst>
          </a:blip>
          <a:srcRect b="19905"/>
          <a:stretch/>
        </p:blipFill>
        <p:spPr bwMode="auto">
          <a:xfrm>
            <a:off x="1219200" y="1524000"/>
            <a:ext cx="6934200" cy="3733800"/>
          </a:xfrm>
          <a:prstGeom prst="rect">
            <a:avLst/>
          </a:prstGeom>
          <a:noFill/>
          <a:ln>
            <a:noFill/>
          </a:ln>
        </p:spPr>
      </p:pic>
    </p:spTree>
    <p:extLst>
      <p:ext uri="{BB962C8B-B14F-4D97-AF65-F5344CB8AC3E}">
        <p14:creationId xmlns:p14="http://schemas.microsoft.com/office/powerpoint/2010/main" val="28561355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Cardiac muscle</a:t>
            </a:r>
          </a:p>
        </p:txBody>
      </p:sp>
      <p:sp>
        <p:nvSpPr>
          <p:cNvPr id="3" name="Content Placeholder 2"/>
          <p:cNvSpPr>
            <a:spLocks noGrp="1"/>
          </p:cNvSpPr>
          <p:nvPr>
            <p:ph idx="1"/>
          </p:nvPr>
        </p:nvSpPr>
        <p:spPr/>
        <p:txBody>
          <a:bodyPr>
            <a:normAutofit/>
          </a:bodyPr>
          <a:lstStyle/>
          <a:p>
            <a:r>
              <a:rPr lang="en-US" dirty="0"/>
              <a:t>Cardiac muscle has branching fibers connected to one another at their ends by </a:t>
            </a:r>
            <a:r>
              <a:rPr lang="en-US" dirty="0">
                <a:solidFill>
                  <a:srgbClr val="0070C0"/>
                </a:solidFill>
              </a:rPr>
              <a:t>intercalated discs</a:t>
            </a:r>
            <a:r>
              <a:rPr lang="en-US" dirty="0"/>
              <a:t>, </a:t>
            </a:r>
          </a:p>
          <a:p>
            <a:r>
              <a:rPr lang="en-US" dirty="0"/>
              <a:t>one nucleus per cell, </a:t>
            </a:r>
          </a:p>
          <a:p>
            <a:r>
              <a:rPr lang="en-US" dirty="0"/>
              <a:t>is striated.</a:t>
            </a:r>
          </a:p>
          <a:p>
            <a:r>
              <a:rPr lang="en-US" dirty="0"/>
              <a:t> Its contraction is not under voluntary control. </a:t>
            </a:r>
          </a:p>
          <a:p>
            <a:r>
              <a:rPr lang="en-US" dirty="0"/>
              <a:t>Cardiac muscle tissue is found only in the heart where cardiac contractions pump blood throughout the body and maintain blood pressure.</a:t>
            </a:r>
          </a:p>
          <a:p>
            <a:endParaRPr lang="en-US" dirty="0"/>
          </a:p>
        </p:txBody>
      </p:sp>
    </p:spTree>
    <p:extLst>
      <p:ext uri="{BB962C8B-B14F-4D97-AF65-F5344CB8AC3E}">
        <p14:creationId xmlns:p14="http://schemas.microsoft.com/office/powerpoint/2010/main" val="9748513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ardiac Muscle Histology Diagram | Quizlet"/>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0800" y="2034381"/>
            <a:ext cx="6502400" cy="3657600"/>
          </a:xfrm>
          <a:prstGeom prst="rect">
            <a:avLst/>
          </a:prstGeom>
          <a:noFill/>
          <a:ln>
            <a:noFill/>
          </a:ln>
        </p:spPr>
      </p:pic>
    </p:spTree>
    <p:extLst>
      <p:ext uri="{BB962C8B-B14F-4D97-AF65-F5344CB8AC3E}">
        <p14:creationId xmlns:p14="http://schemas.microsoft.com/office/powerpoint/2010/main" val="15775796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uscle Tissue | Basicmedical Key"/>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85207"/>
            <a:ext cx="8229600" cy="4155948"/>
          </a:xfrm>
          <a:prstGeom prst="rect">
            <a:avLst/>
          </a:prstGeom>
          <a:noFill/>
          <a:ln>
            <a:noFill/>
          </a:ln>
        </p:spPr>
      </p:pic>
    </p:spTree>
    <p:extLst>
      <p:ext uri="{BB962C8B-B14F-4D97-AF65-F5344CB8AC3E}">
        <p14:creationId xmlns:p14="http://schemas.microsoft.com/office/powerpoint/2010/main" val="15757219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uscular tissue, its types and functions in human body - Online Science  Note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7620000" cy="5181600"/>
          </a:xfrm>
          <a:prstGeom prst="rect">
            <a:avLst/>
          </a:prstGeom>
          <a:noFill/>
          <a:ln>
            <a:noFill/>
          </a:ln>
        </p:spPr>
      </p:pic>
    </p:spTree>
    <p:extLst>
      <p:ext uri="{BB962C8B-B14F-4D97-AF65-F5344CB8AC3E}">
        <p14:creationId xmlns:p14="http://schemas.microsoft.com/office/powerpoint/2010/main" val="10897903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2272240" y="2967335"/>
            <a:ext cx="4599529"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Thank you</a:t>
            </a:r>
          </a:p>
        </p:txBody>
      </p:sp>
    </p:spTree>
    <p:extLst>
      <p:ext uri="{BB962C8B-B14F-4D97-AF65-F5344CB8AC3E}">
        <p14:creationId xmlns:p14="http://schemas.microsoft.com/office/powerpoint/2010/main" val="41734559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Fundamental tissue </a:t>
            </a:r>
          </a:p>
        </p:txBody>
      </p:sp>
      <p:sp>
        <p:nvSpPr>
          <p:cNvPr id="3" name="Content Placeholder 2"/>
          <p:cNvSpPr>
            <a:spLocks noGrp="1"/>
          </p:cNvSpPr>
          <p:nvPr>
            <p:ph idx="1"/>
          </p:nvPr>
        </p:nvSpPr>
        <p:spPr/>
        <p:txBody>
          <a:bodyPr/>
          <a:lstStyle/>
          <a:p>
            <a:r>
              <a:rPr lang="en-US" dirty="0"/>
              <a:t>Epithelial tissue </a:t>
            </a:r>
          </a:p>
          <a:p>
            <a:r>
              <a:rPr lang="en-US" dirty="0"/>
              <a:t>Connective tissue </a:t>
            </a:r>
          </a:p>
          <a:p>
            <a:r>
              <a:rPr lang="en-US" dirty="0"/>
              <a:t>Muscular tissue </a:t>
            </a:r>
          </a:p>
          <a:p>
            <a:r>
              <a:rPr lang="en-US" dirty="0"/>
              <a:t>Nervous tissue</a:t>
            </a:r>
          </a:p>
        </p:txBody>
      </p:sp>
    </p:spTree>
    <p:extLst>
      <p:ext uri="{BB962C8B-B14F-4D97-AF65-F5344CB8AC3E}">
        <p14:creationId xmlns:p14="http://schemas.microsoft.com/office/powerpoint/2010/main" val="20066307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093CCF6A-1ACA-4283-A830-0C3BF1F082F7}"/>
              </a:ext>
            </a:extLst>
          </p:cNvPr>
          <p:cNvSpPr>
            <a:spLocks noGrp="1" noChangeArrowheads="1"/>
          </p:cNvSpPr>
          <p:nvPr>
            <p:ph type="title" idx="4294967295"/>
          </p:nvPr>
        </p:nvSpPr>
        <p:spPr>
          <a:xfrm>
            <a:off x="250825" y="115888"/>
            <a:ext cx="8713788" cy="1657350"/>
          </a:xfrm>
        </p:spPr>
        <p:txBody>
          <a:bodyPr/>
          <a:lstStyle/>
          <a:p>
            <a:pPr eaLnBrk="1" hangingPunct="1"/>
            <a:r>
              <a:rPr lang="en-CA" altLang="en-US" sz="4000">
                <a:latin typeface="Rockwell Extra Bold" panose="02060903040505020403" pitchFamily="18" charset="0"/>
              </a:rPr>
              <a:t>Introduction to the Human Cardiovascular System</a:t>
            </a:r>
          </a:p>
        </p:txBody>
      </p:sp>
      <p:pic>
        <p:nvPicPr>
          <p:cNvPr id="4099" name="Picture 5" descr="heart2">
            <a:extLst>
              <a:ext uri="{FF2B5EF4-FFF2-40B4-BE49-F238E27FC236}">
                <a16:creationId xmlns:a16="http://schemas.microsoft.com/office/drawing/2014/main" xmlns="" id="{C7C319B1-AA42-4342-AA3B-1DD53A573809}"/>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116013" y="2636838"/>
            <a:ext cx="3527425" cy="3937000"/>
          </a:xfrm>
          <a:noFill/>
        </p:spPr>
      </p:pic>
      <p:sp>
        <p:nvSpPr>
          <p:cNvPr id="4100" name="TextBox 1">
            <a:extLst>
              <a:ext uri="{FF2B5EF4-FFF2-40B4-BE49-F238E27FC236}">
                <a16:creationId xmlns:a16="http://schemas.microsoft.com/office/drawing/2014/main" xmlns="" id="{82046E0C-643B-493F-8AD5-D858F27318AF}"/>
              </a:ext>
            </a:extLst>
          </p:cNvPr>
          <p:cNvSpPr txBox="1">
            <a:spLocks noChangeArrowheads="1"/>
          </p:cNvSpPr>
          <p:nvPr/>
        </p:nvSpPr>
        <p:spPr bwMode="auto">
          <a:xfrm>
            <a:off x="5219700" y="4221163"/>
            <a:ext cx="29527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IN" altLang="en-US" sz="2400" b="1">
                <a:latin typeface="Arial" panose="020B0604020202020204" pitchFamily="34" charset="0"/>
              </a:rPr>
              <a:t>Histology </a:t>
            </a:r>
          </a:p>
          <a:p>
            <a:pPr eaLnBrk="1" hangingPunct="1">
              <a:spcBef>
                <a:spcPct val="0"/>
              </a:spcBef>
              <a:buFont typeface="Arial" panose="020B0604020202020204" pitchFamily="34" charset="0"/>
              <a:buNone/>
            </a:pPr>
            <a:r>
              <a:rPr lang="en-IN" altLang="en-US" sz="2400" b="1">
                <a:latin typeface="Arial" panose="020B0604020202020204" pitchFamily="34" charset="0"/>
              </a:rPr>
              <a:t>Second Stage</a:t>
            </a:r>
          </a:p>
          <a:p>
            <a:pPr eaLnBrk="1" hangingPunct="1">
              <a:spcBef>
                <a:spcPct val="0"/>
              </a:spcBef>
              <a:buFont typeface="Arial" panose="020B0604020202020204" pitchFamily="34" charset="0"/>
              <a:buNone/>
            </a:pPr>
            <a:r>
              <a:rPr lang="en-IN" altLang="en-US" sz="2400" b="1">
                <a:latin typeface="Arial" panose="020B0604020202020204" pitchFamily="34" charset="0"/>
              </a:rPr>
              <a:t>Theoretical Class</a:t>
            </a:r>
          </a:p>
          <a:p>
            <a:pPr eaLnBrk="1" hangingPunct="1">
              <a:spcBef>
                <a:spcPct val="0"/>
              </a:spcBef>
              <a:buFont typeface="Arial" panose="020B0604020202020204" pitchFamily="34" charset="0"/>
              <a:buNone/>
            </a:pPr>
            <a:r>
              <a:rPr lang="en-IN" altLang="en-US" sz="2400" b="1">
                <a:latin typeface="Arial" panose="020B0604020202020204" pitchFamily="34" charset="0"/>
              </a:rPr>
              <a:t>2024-2025</a:t>
            </a:r>
          </a:p>
        </p:txBody>
      </p:sp>
    </p:spTree>
  </p:cSld>
  <p:clrMapOvr>
    <a:masterClrMapping/>
  </p:clrMapOvr>
  <p:transition spd="slow">
    <p:circl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B8215BE4-531E-4A8C-BC9C-E68A5D46723A}"/>
              </a:ext>
            </a:extLst>
          </p:cNvPr>
          <p:cNvSpPr>
            <a:spLocks noGrp="1" noChangeArrowheads="1"/>
          </p:cNvSpPr>
          <p:nvPr>
            <p:ph type="title" idx="4294967295"/>
          </p:nvPr>
        </p:nvSpPr>
        <p:spPr>
          <a:xfrm>
            <a:off x="457200" y="115888"/>
            <a:ext cx="8229600" cy="1143000"/>
          </a:xfrm>
        </p:spPr>
        <p:txBody>
          <a:bodyPr/>
          <a:lstStyle/>
          <a:p>
            <a:pPr eaLnBrk="1" hangingPunct="1"/>
            <a:r>
              <a:rPr lang="en-US" altLang="en-US" b="1"/>
              <a:t>INTRODUCTION</a:t>
            </a:r>
          </a:p>
        </p:txBody>
      </p:sp>
      <p:sp>
        <p:nvSpPr>
          <p:cNvPr id="5123" name="Rectangle 3">
            <a:extLst>
              <a:ext uri="{FF2B5EF4-FFF2-40B4-BE49-F238E27FC236}">
                <a16:creationId xmlns:a16="http://schemas.microsoft.com/office/drawing/2014/main" xmlns="" id="{B3240A1E-5740-445E-932A-1A8C334A93DE}"/>
              </a:ext>
            </a:extLst>
          </p:cNvPr>
          <p:cNvSpPr>
            <a:spLocks noGrp="1" noChangeArrowheads="1"/>
          </p:cNvSpPr>
          <p:nvPr>
            <p:ph idx="4294967295"/>
          </p:nvPr>
        </p:nvSpPr>
        <p:spPr>
          <a:xfrm>
            <a:off x="539750" y="1196975"/>
            <a:ext cx="4718050" cy="4824413"/>
          </a:xfrm>
        </p:spPr>
        <p:txBody>
          <a:bodyPr>
            <a:normAutofit fontScale="92500"/>
          </a:bodyPr>
          <a:lstStyle/>
          <a:p>
            <a:pPr marL="365125" indent="-255588" algn="just" eaLnBrk="1" hangingPunct="1">
              <a:buFont typeface="Wingdings 3" panose="05040102010807070707" pitchFamily="18" charset="2"/>
              <a:buChar char=""/>
            </a:pPr>
            <a:r>
              <a:rPr lang="en-CA" altLang="en-US" sz="2600" b="1"/>
              <a:t>The cardiovascular system is transport system of body</a:t>
            </a:r>
          </a:p>
          <a:p>
            <a:pPr marL="365125" indent="-255588" algn="just" eaLnBrk="1" hangingPunct="1">
              <a:buFont typeface="Wingdings 3" panose="05040102010807070707" pitchFamily="18" charset="2"/>
              <a:buChar char=""/>
            </a:pPr>
            <a:r>
              <a:rPr lang="en-CA" altLang="en-US" sz="2600" b="1"/>
              <a:t>It comprises blood, heart and blood vessels. </a:t>
            </a:r>
          </a:p>
          <a:p>
            <a:pPr marL="365125" indent="-255588" algn="just" eaLnBrk="1" hangingPunct="1">
              <a:buFont typeface="Wingdings 3" panose="05040102010807070707" pitchFamily="18" charset="2"/>
              <a:buChar char=""/>
            </a:pPr>
            <a:r>
              <a:rPr lang="en-CA" altLang="en-US" sz="2600" b="1"/>
              <a:t>The system supplies nutrients to and remove waste products  from various tissue of body.</a:t>
            </a:r>
          </a:p>
          <a:p>
            <a:pPr marL="365125" indent="-255588" algn="just" eaLnBrk="1" hangingPunct="1">
              <a:buFont typeface="Wingdings 3" panose="05040102010807070707" pitchFamily="18" charset="2"/>
              <a:buChar char=""/>
            </a:pPr>
            <a:r>
              <a:rPr lang="en-CA" altLang="en-US" sz="2600" b="1"/>
              <a:t>The conveying media is liquid  in form of blood which flows in close tubular system.</a:t>
            </a:r>
          </a:p>
          <a:p>
            <a:pPr marL="365125" indent="-255588" eaLnBrk="1" hangingPunct="1">
              <a:buFont typeface="Wingdings 3" panose="05040102010807070707" pitchFamily="18" charset="2"/>
              <a:buChar char=""/>
            </a:pPr>
            <a:endParaRPr lang="en-CA" altLang="en-US" sz="2400"/>
          </a:p>
        </p:txBody>
      </p:sp>
      <p:pic>
        <p:nvPicPr>
          <p:cNvPr id="5125" name="Picture 5" descr="01_02fOrgSysCardiovasclr_L">
            <a:extLst>
              <a:ext uri="{FF2B5EF4-FFF2-40B4-BE49-F238E27FC236}">
                <a16:creationId xmlns:a16="http://schemas.microsoft.com/office/drawing/2014/main" xmlns="" id="{609444A3-C5EB-4EAF-AB50-A62C47D1D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346" b="52652"/>
          <a:stretch>
            <a:fillRect/>
          </a:stretch>
        </p:blipFill>
        <p:spPr bwMode="auto">
          <a:xfrm>
            <a:off x="5257800" y="1341438"/>
            <a:ext cx="3557588"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3">
                                            <p:txEl>
                                              <p:pRg st="3" end="3"/>
                                            </p:txEl>
                                          </p:spTgt>
                                        </p:tgtEl>
                                        <p:attrNameLst>
                                          <p:attrName>style.visibility</p:attrName>
                                        </p:attrNameLst>
                                      </p:cBhvr>
                                      <p:to>
                                        <p:strVal val="visible"/>
                                      </p:to>
                                    </p:set>
                                    <p:anim calcmode="lin" valueType="num">
                                      <p:cBhvr additive="base">
                                        <p:cTn id="25"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5125"/>
                                        </p:tgtEl>
                                        <p:attrNameLst>
                                          <p:attrName>style.visibility</p:attrName>
                                        </p:attrNameLst>
                                      </p:cBhvr>
                                      <p:to>
                                        <p:strVal val="visible"/>
                                      </p:to>
                                    </p:set>
                                    <p:animEffect transition="in" filter="wipe(down)">
                                      <p:cBhvr>
                                        <p:cTn id="31"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393A4B75-AAC3-486C-83E0-AA05AD3B0C2A}"/>
              </a:ext>
            </a:extLst>
          </p:cNvPr>
          <p:cNvSpPr>
            <a:spLocks noGrp="1" noChangeArrowheads="1"/>
          </p:cNvSpPr>
          <p:nvPr>
            <p:ph type="title" idx="4294967295"/>
          </p:nvPr>
        </p:nvSpPr>
        <p:spPr>
          <a:xfrm>
            <a:off x="107950" y="274638"/>
            <a:ext cx="8856663" cy="1143000"/>
          </a:xfrm>
        </p:spPr>
        <p:txBody>
          <a:bodyPr/>
          <a:lstStyle/>
          <a:p>
            <a:pPr eaLnBrk="1" hangingPunct="1"/>
            <a:r>
              <a:rPr lang="en-CA" altLang="en-US" sz="4000" b="1"/>
              <a:t>FUNCTION OF CARDIOVASCULAR SYSTEM</a:t>
            </a:r>
          </a:p>
        </p:txBody>
      </p:sp>
      <p:sp>
        <p:nvSpPr>
          <p:cNvPr id="6147" name="Rectangle 4">
            <a:extLst>
              <a:ext uri="{FF2B5EF4-FFF2-40B4-BE49-F238E27FC236}">
                <a16:creationId xmlns:a16="http://schemas.microsoft.com/office/drawing/2014/main" xmlns="" id="{D402DDB0-FE57-4559-8EE3-C254E5AF9595}"/>
              </a:ext>
            </a:extLst>
          </p:cNvPr>
          <p:cNvSpPr>
            <a:spLocks noGrp="1" noChangeArrowheads="1"/>
          </p:cNvSpPr>
          <p:nvPr>
            <p:ph idx="4294967295"/>
          </p:nvPr>
        </p:nvSpPr>
        <p:spPr/>
        <p:txBody>
          <a:bodyPr/>
          <a:lstStyle/>
          <a:p>
            <a:pPr marL="365125" indent="-255588" algn="just" eaLnBrk="1" hangingPunct="1">
              <a:lnSpc>
                <a:spcPct val="90000"/>
              </a:lnSpc>
              <a:buFont typeface="Wingdings 3" panose="05040102010807070707" pitchFamily="18" charset="2"/>
              <a:buChar char=""/>
              <a:defRPr/>
            </a:pPr>
            <a:r>
              <a:rPr lang="en-US" altLang="en-US" b="1" dirty="0"/>
              <a:t>Transport nutrients, hormones</a:t>
            </a:r>
          </a:p>
          <a:p>
            <a:pPr marL="365125" indent="-255588" algn="just" eaLnBrk="1" hangingPunct="1">
              <a:lnSpc>
                <a:spcPct val="90000"/>
              </a:lnSpc>
              <a:buFont typeface="Wingdings 3" panose="05040102010807070707" pitchFamily="18" charset="2"/>
              <a:buChar char=""/>
              <a:defRPr/>
            </a:pPr>
            <a:r>
              <a:rPr lang="en-US" altLang="en-US" b="1" dirty="0"/>
              <a:t>Remove waste products</a:t>
            </a:r>
          </a:p>
          <a:p>
            <a:pPr marL="365125" indent="-255588" algn="just" eaLnBrk="1" hangingPunct="1">
              <a:lnSpc>
                <a:spcPct val="90000"/>
              </a:lnSpc>
              <a:buFont typeface="Wingdings 3" panose="05040102010807070707" pitchFamily="18" charset="2"/>
              <a:buChar char=""/>
              <a:defRPr/>
            </a:pPr>
            <a:r>
              <a:rPr lang="en-US" altLang="en-US" b="1" dirty="0"/>
              <a:t>Gaseous exchange </a:t>
            </a:r>
          </a:p>
          <a:p>
            <a:pPr marL="365125" indent="-255588" algn="just" eaLnBrk="1" hangingPunct="1">
              <a:lnSpc>
                <a:spcPct val="90000"/>
              </a:lnSpc>
              <a:buFont typeface="Wingdings 3" panose="05040102010807070707" pitchFamily="18" charset="2"/>
              <a:buChar char=""/>
              <a:defRPr/>
            </a:pPr>
            <a:r>
              <a:rPr lang="en-US" altLang="en-US" b="1" dirty="0"/>
              <a:t>Immunity</a:t>
            </a:r>
          </a:p>
          <a:p>
            <a:pPr marL="365125" indent="-255588" algn="just" eaLnBrk="1" hangingPunct="1">
              <a:lnSpc>
                <a:spcPct val="90000"/>
              </a:lnSpc>
              <a:buFont typeface="Wingdings 3" panose="05040102010807070707" pitchFamily="18" charset="2"/>
              <a:buChar char=""/>
              <a:defRPr/>
            </a:pPr>
            <a:endParaRPr lang="en-US" altLang="en-US" b="1" dirty="0"/>
          </a:p>
          <a:p>
            <a:pPr marL="566737" indent="-457200" algn="just" eaLnBrk="1" hangingPunct="1">
              <a:lnSpc>
                <a:spcPct val="90000"/>
              </a:lnSpc>
              <a:buFont typeface="Wingdings" panose="05000000000000000000" pitchFamily="2" charset="2"/>
              <a:buChar char="ü"/>
              <a:defRPr/>
            </a:pPr>
            <a:r>
              <a:rPr lang="en-US" altLang="en-US" b="1" dirty="0"/>
              <a:t> Blood vessels transport blood</a:t>
            </a:r>
          </a:p>
          <a:p>
            <a:pPr marL="792163" lvl="1" indent="-457200" algn="just" eaLnBrk="1" hangingPunct="1">
              <a:lnSpc>
                <a:spcPct val="90000"/>
              </a:lnSpc>
              <a:spcBef>
                <a:spcPts val="325"/>
              </a:spcBef>
              <a:buFont typeface="Courier New" panose="02070309020205020404" pitchFamily="49" charset="0"/>
              <a:buChar char="o"/>
              <a:defRPr/>
            </a:pPr>
            <a:r>
              <a:rPr lang="en-US" altLang="en-US" sz="3200" b="1" dirty="0"/>
              <a:t>Carries oxygen and carbon dioxide</a:t>
            </a:r>
          </a:p>
          <a:p>
            <a:pPr marL="792163" lvl="1" indent="-457200" algn="just" eaLnBrk="1" hangingPunct="1">
              <a:lnSpc>
                <a:spcPct val="90000"/>
              </a:lnSpc>
              <a:spcBef>
                <a:spcPts val="325"/>
              </a:spcBef>
              <a:buFont typeface="Courier New" panose="02070309020205020404" pitchFamily="49" charset="0"/>
              <a:buChar char="o"/>
              <a:defRPr/>
            </a:pPr>
            <a:r>
              <a:rPr lang="en-US" altLang="en-US" sz="3200" b="1" dirty="0"/>
              <a:t>Also carries nutrients and wastes</a:t>
            </a:r>
          </a:p>
          <a:p>
            <a:pPr marL="566737" indent="-457200" algn="just" eaLnBrk="1" hangingPunct="1">
              <a:lnSpc>
                <a:spcPct val="90000"/>
              </a:lnSpc>
              <a:buFont typeface="Wingdings" panose="05000000000000000000" pitchFamily="2" charset="2"/>
              <a:buChar char="ü"/>
              <a:defRPr/>
            </a:pPr>
            <a:r>
              <a:rPr lang="en-US" altLang="en-US" b="1" dirty="0"/>
              <a:t>Heart pumps blood through blood vessels</a:t>
            </a:r>
          </a:p>
          <a:p>
            <a:pPr marL="365125" indent="-255588" eaLnBrk="1" hangingPunct="1">
              <a:lnSpc>
                <a:spcPct val="90000"/>
              </a:lnSpc>
              <a:buFont typeface="Wingdings 3" panose="05040102010807070707" pitchFamily="18" charset="2"/>
              <a:buNone/>
              <a:defRPr/>
            </a:pPr>
            <a:endParaRPr lang="en-US" altLang="en-US" sz="2800" b="1"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additive="base">
                                        <p:cTn id="1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additive="base">
                                        <p:cTn id="1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 calcmode="lin" valueType="num">
                                      <p:cBhvr additive="base">
                                        <p:cTn id="2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147">
                                            <p:txEl>
                                              <p:pRg st="5" end="5"/>
                                            </p:txEl>
                                          </p:spTgt>
                                        </p:tgtEl>
                                        <p:attrNameLst>
                                          <p:attrName>style.visibility</p:attrName>
                                        </p:attrNameLst>
                                      </p:cBhvr>
                                      <p:to>
                                        <p:strVal val="visible"/>
                                      </p:to>
                                    </p:set>
                                    <p:anim calcmode="lin" valueType="num">
                                      <p:cBhvr additive="base">
                                        <p:cTn id="31"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7">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147">
                                            <p:txEl>
                                              <p:pRg st="6" end="6"/>
                                            </p:txEl>
                                          </p:spTgt>
                                        </p:tgtEl>
                                        <p:attrNameLst>
                                          <p:attrName>style.visibility</p:attrName>
                                        </p:attrNameLst>
                                      </p:cBhvr>
                                      <p:to>
                                        <p:strVal val="visible"/>
                                      </p:to>
                                    </p:set>
                                    <p:anim calcmode="lin" valueType="num">
                                      <p:cBhvr additive="base">
                                        <p:cTn id="35"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147">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147">
                                            <p:txEl>
                                              <p:pRg st="7" end="7"/>
                                            </p:txEl>
                                          </p:spTgt>
                                        </p:tgtEl>
                                        <p:attrNameLst>
                                          <p:attrName>style.visibility</p:attrName>
                                        </p:attrNameLst>
                                      </p:cBhvr>
                                      <p:to>
                                        <p:strVal val="visible"/>
                                      </p:to>
                                    </p:set>
                                    <p:anim calcmode="lin" valueType="num">
                                      <p:cBhvr additive="base">
                                        <p:cTn id="39"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147">
                                            <p:txEl>
                                              <p:pRg st="8" end="8"/>
                                            </p:txEl>
                                          </p:spTgt>
                                        </p:tgtEl>
                                        <p:attrNameLst>
                                          <p:attrName>style.visibility</p:attrName>
                                        </p:attrNameLst>
                                      </p:cBhvr>
                                      <p:to>
                                        <p:strVal val="visible"/>
                                      </p:to>
                                    </p:set>
                                    <p:anim calcmode="lin" valueType="num">
                                      <p:cBhvr additive="base">
                                        <p:cTn id="45" dur="500" fill="hold"/>
                                        <p:tgtEl>
                                          <p:spTgt spid="614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14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a:extLst>
              <a:ext uri="{FF2B5EF4-FFF2-40B4-BE49-F238E27FC236}">
                <a16:creationId xmlns:a16="http://schemas.microsoft.com/office/drawing/2014/main" xmlns="" id="{4DD96E16-5DC9-4184-AC11-DDFC552410D7}"/>
              </a:ext>
            </a:extLst>
          </p:cNvPr>
          <p:cNvSpPr>
            <a:spLocks noGrp="1" noChangeArrowheads="1"/>
          </p:cNvSpPr>
          <p:nvPr>
            <p:ph type="title" idx="4294967295"/>
          </p:nvPr>
        </p:nvSpPr>
        <p:spPr/>
        <p:txBody>
          <a:bodyPr>
            <a:normAutofit fontScale="90000"/>
          </a:bodyPr>
          <a:lstStyle/>
          <a:p>
            <a:pPr eaLnBrk="1" hangingPunct="1"/>
            <a:r>
              <a:rPr lang="en-CA" altLang="en-US" sz="4000" b="1"/>
              <a:t>COMPONENTS OF CARDIOVASCULAR SYSTEM</a:t>
            </a:r>
          </a:p>
        </p:txBody>
      </p:sp>
      <p:sp>
        <p:nvSpPr>
          <p:cNvPr id="7171" name="Content Placeholder 1">
            <a:extLst>
              <a:ext uri="{FF2B5EF4-FFF2-40B4-BE49-F238E27FC236}">
                <a16:creationId xmlns:a16="http://schemas.microsoft.com/office/drawing/2014/main" xmlns="" id="{4A369E79-604B-42BF-A0F0-74D35C69A5B4}"/>
              </a:ext>
            </a:extLst>
          </p:cNvPr>
          <p:cNvSpPr>
            <a:spLocks noGrp="1" noChangeArrowheads="1"/>
          </p:cNvSpPr>
          <p:nvPr>
            <p:ph idx="4294967295"/>
          </p:nvPr>
        </p:nvSpPr>
        <p:spPr/>
        <p:txBody>
          <a:bodyPr>
            <a:normAutofit lnSpcReduction="10000"/>
          </a:bodyPr>
          <a:lstStyle/>
          <a:p>
            <a:pPr marL="0" indent="0" eaLnBrk="1" hangingPunct="1">
              <a:buFont typeface="Arial" panose="020B0604020202020204" pitchFamily="34" charset="0"/>
              <a:buNone/>
            </a:pPr>
            <a:endParaRPr lang="en-IN" altLang="en-US" sz="3600" b="1"/>
          </a:p>
          <a:p>
            <a:pPr marL="0" indent="0" eaLnBrk="1" hangingPunct="1"/>
            <a:r>
              <a:rPr lang="en-IN" altLang="en-US" sz="3600" b="1"/>
              <a:t>BLOOD</a:t>
            </a:r>
          </a:p>
          <a:p>
            <a:pPr marL="0" indent="0" eaLnBrk="1" hangingPunct="1">
              <a:buFont typeface="Arial" panose="020B0604020202020204" pitchFamily="34" charset="0"/>
              <a:buNone/>
            </a:pPr>
            <a:endParaRPr lang="en-IN" altLang="en-US" sz="3600" b="1"/>
          </a:p>
          <a:p>
            <a:pPr marL="0" indent="0" eaLnBrk="1" hangingPunct="1"/>
            <a:r>
              <a:rPr lang="en-IN" altLang="en-US" sz="3600" b="1"/>
              <a:t>HEART</a:t>
            </a:r>
          </a:p>
          <a:p>
            <a:pPr marL="0" indent="0" eaLnBrk="1" hangingPunct="1">
              <a:buFont typeface="Arial" panose="020B0604020202020204" pitchFamily="34" charset="0"/>
              <a:buNone/>
            </a:pPr>
            <a:endParaRPr lang="en-IN" altLang="en-US" sz="3600" b="1"/>
          </a:p>
          <a:p>
            <a:pPr marL="0" indent="0" eaLnBrk="1" hangingPunct="1"/>
            <a:r>
              <a:rPr lang="en-IN" altLang="en-US" sz="3600" b="1"/>
              <a:t>BLOOD VESSELS</a:t>
            </a:r>
            <a:br>
              <a:rPr lang="en-IN" altLang="en-US" sz="3600" b="1"/>
            </a:br>
            <a:endParaRPr lang="en-IN" altLang="en-US" sz="3600" b="1"/>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 calcmode="lin" valueType="num">
                                      <p:cBhvr additive="base">
                                        <p:cTn id="7"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1">
                                            <p:txEl>
                                              <p:pRg st="3" end="3"/>
                                            </p:txEl>
                                          </p:spTgt>
                                        </p:tgtEl>
                                        <p:attrNameLst>
                                          <p:attrName>style.visibility</p:attrName>
                                        </p:attrNameLst>
                                      </p:cBhvr>
                                      <p:to>
                                        <p:strVal val="visible"/>
                                      </p:to>
                                    </p:set>
                                    <p:anim calcmode="lin" valueType="num">
                                      <p:cBhvr additive="base">
                                        <p:cTn id="13"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1">
                                            <p:txEl>
                                              <p:pRg st="5" end="5"/>
                                            </p:txEl>
                                          </p:spTgt>
                                        </p:tgtEl>
                                        <p:attrNameLst>
                                          <p:attrName>style.visibility</p:attrName>
                                        </p:attrNameLst>
                                      </p:cBhvr>
                                      <p:to>
                                        <p:strVal val="visible"/>
                                      </p:to>
                                    </p:set>
                                    <p:anim calcmode="lin" valueType="num">
                                      <p:cBhvr additive="base">
                                        <p:cTn id="19" dur="500" fill="hold"/>
                                        <p:tgtEl>
                                          <p:spTgt spid="7171">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xmlns="" id="{999BA6B5-BC16-4FA6-98C3-637374CEEC46}"/>
              </a:ext>
            </a:extLst>
          </p:cNvPr>
          <p:cNvSpPr>
            <a:spLocks noGrp="1" noChangeArrowheads="1"/>
          </p:cNvSpPr>
          <p:nvPr>
            <p:ph type="title" idx="4294967295"/>
          </p:nvPr>
        </p:nvSpPr>
        <p:spPr/>
        <p:txBody>
          <a:bodyPr/>
          <a:lstStyle/>
          <a:p>
            <a:pPr eaLnBrk="1" hangingPunct="1"/>
            <a:r>
              <a:rPr lang="en-US" altLang="en-US" b="1"/>
              <a:t>BLOOD</a:t>
            </a:r>
          </a:p>
        </p:txBody>
      </p:sp>
      <p:sp>
        <p:nvSpPr>
          <p:cNvPr id="8195" name="Rectangle 3">
            <a:extLst>
              <a:ext uri="{FF2B5EF4-FFF2-40B4-BE49-F238E27FC236}">
                <a16:creationId xmlns:a16="http://schemas.microsoft.com/office/drawing/2014/main" xmlns="" id="{267870C2-7AA5-4213-8434-667CBBC7DCE0}"/>
              </a:ext>
            </a:extLst>
          </p:cNvPr>
          <p:cNvSpPr>
            <a:spLocks noGrp="1" noChangeArrowheads="1"/>
          </p:cNvSpPr>
          <p:nvPr>
            <p:ph idx="4294967295"/>
          </p:nvPr>
        </p:nvSpPr>
        <p:spPr/>
        <p:txBody>
          <a:bodyPr/>
          <a:lstStyle/>
          <a:p>
            <a:pPr marL="0" indent="0" eaLnBrk="1" hangingPunct="1">
              <a:lnSpc>
                <a:spcPct val="80000"/>
              </a:lnSpc>
              <a:buFont typeface="Arial" panose="020B0604020202020204" pitchFamily="34" charset="0"/>
              <a:buNone/>
            </a:pPr>
            <a:endParaRPr lang="en-US" altLang="en-US" sz="900" b="1"/>
          </a:p>
          <a:p>
            <a:pPr marL="0" indent="0" eaLnBrk="1" hangingPunct="1">
              <a:lnSpc>
                <a:spcPct val="80000"/>
              </a:lnSpc>
            </a:pPr>
            <a:r>
              <a:rPr lang="en-US" altLang="en-US" b="1"/>
              <a:t>The Blood: Blood cells &amp; Plasma</a:t>
            </a:r>
          </a:p>
          <a:p>
            <a:pPr marL="0" indent="0" eaLnBrk="1" hangingPunct="1">
              <a:lnSpc>
                <a:spcPct val="80000"/>
              </a:lnSpc>
            </a:pPr>
            <a:r>
              <a:rPr lang="en-US" altLang="en-US" b="1"/>
              <a:t>Blood cells</a:t>
            </a:r>
          </a:p>
          <a:p>
            <a:pPr marL="0" indent="0" eaLnBrk="1" hangingPunct="1">
              <a:lnSpc>
                <a:spcPct val="80000"/>
              </a:lnSpc>
              <a:buFont typeface="Wingdings 3" panose="05040102010807070707" pitchFamily="18" charset="2"/>
              <a:buNone/>
            </a:pPr>
            <a:endParaRPr lang="en-US" altLang="en-US" b="1"/>
          </a:p>
          <a:p>
            <a:pPr marL="0" indent="0" eaLnBrk="1" hangingPunct="1">
              <a:lnSpc>
                <a:spcPct val="80000"/>
              </a:lnSpc>
              <a:buFont typeface="Arial" panose="020B0604020202020204" pitchFamily="34" charset="0"/>
              <a:buNone/>
            </a:pPr>
            <a:r>
              <a:rPr lang="en-US" altLang="en-US" b="1"/>
              <a:t> 1- Erythrocytes - Red Blood Cells</a:t>
            </a:r>
          </a:p>
          <a:p>
            <a:pPr marL="0" indent="0" eaLnBrk="1" hangingPunct="1">
              <a:lnSpc>
                <a:spcPct val="80000"/>
              </a:lnSpc>
              <a:buFont typeface="Arial" panose="020B0604020202020204" pitchFamily="34" charset="0"/>
              <a:buNone/>
            </a:pPr>
            <a:r>
              <a:rPr lang="en-US" altLang="en-US" b="1"/>
              <a:t> 2- Leucocytes</a:t>
            </a:r>
          </a:p>
          <a:p>
            <a:pPr marL="0" indent="0" eaLnBrk="1" hangingPunct="1">
              <a:lnSpc>
                <a:spcPct val="80000"/>
              </a:lnSpc>
              <a:buFont typeface="Arial" panose="020B0604020202020204" pitchFamily="34" charset="0"/>
              <a:buNone/>
            </a:pPr>
            <a:r>
              <a:rPr lang="en-US" altLang="en-US" b="1"/>
              <a:t> 3- Thrombocytes</a:t>
            </a:r>
          </a:p>
          <a:p>
            <a:pPr marL="0" indent="0" eaLnBrk="1" hangingPunct="1">
              <a:lnSpc>
                <a:spcPct val="80000"/>
              </a:lnSpc>
              <a:buFont typeface="Arial" panose="020B0604020202020204" pitchFamily="34" charset="0"/>
              <a:buNone/>
            </a:pPr>
            <a:endParaRPr lang="en-US" altLang="en-US" b="1"/>
          </a:p>
          <a:p>
            <a:pPr marL="0" indent="0" eaLnBrk="1" hangingPunct="1">
              <a:lnSpc>
                <a:spcPct val="80000"/>
              </a:lnSpc>
            </a:pPr>
            <a:r>
              <a:rPr lang="en-US" altLang="en-US" b="1"/>
              <a:t>Plasma is fluid portion </a:t>
            </a:r>
          </a:p>
          <a:p>
            <a:pPr marL="0" indent="0" eaLnBrk="1" hangingPunct="1">
              <a:lnSpc>
                <a:spcPct val="80000"/>
              </a:lnSpc>
              <a:buFont typeface="Arial" panose="020B0604020202020204" pitchFamily="34" charset="0"/>
              <a:buNone/>
            </a:pPr>
            <a:r>
              <a:rPr lang="en-US" altLang="en-US"/>
              <a:t> </a:t>
            </a:r>
          </a:p>
          <a:p>
            <a:pPr marL="457200" lvl="1" indent="0" eaLnBrk="1" hangingPunct="1">
              <a:lnSpc>
                <a:spcPct val="80000"/>
              </a:lnSpc>
              <a:buFont typeface="Verdana" panose="020B0604030504040204" pitchFamily="34" charset="0"/>
              <a:buNone/>
            </a:pPr>
            <a:endParaRPr lang="en-US" altLang="en-US" sz="60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anim calcmode="lin" valueType="num">
                                      <p:cBhvr additive="base">
                                        <p:cTn id="7"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xEl>
                                              <p:pRg st="2" end="2"/>
                                            </p:txEl>
                                          </p:spTgt>
                                        </p:tgtEl>
                                        <p:attrNameLst>
                                          <p:attrName>style.visibility</p:attrName>
                                        </p:attrNameLst>
                                      </p:cBhvr>
                                      <p:to>
                                        <p:strVal val="visible"/>
                                      </p:to>
                                    </p:set>
                                    <p:anim calcmode="lin" valueType="num">
                                      <p:cBhvr additive="base">
                                        <p:cTn id="13"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5">
                                            <p:txEl>
                                              <p:pRg st="4" end="4"/>
                                            </p:txEl>
                                          </p:spTgt>
                                        </p:tgtEl>
                                        <p:attrNameLst>
                                          <p:attrName>style.visibility</p:attrName>
                                        </p:attrNameLst>
                                      </p:cBhvr>
                                      <p:to>
                                        <p:strVal val="visible"/>
                                      </p:to>
                                    </p:set>
                                    <p:anim calcmode="lin" valueType="num">
                                      <p:cBhvr additive="base">
                                        <p:cTn id="19"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95">
                                            <p:txEl>
                                              <p:pRg st="5" end="5"/>
                                            </p:txEl>
                                          </p:spTgt>
                                        </p:tgtEl>
                                        <p:attrNameLst>
                                          <p:attrName>style.visibility</p:attrName>
                                        </p:attrNameLst>
                                      </p:cBhvr>
                                      <p:to>
                                        <p:strVal val="visible"/>
                                      </p:to>
                                    </p:set>
                                    <p:anim calcmode="lin" valueType="num">
                                      <p:cBhvr additive="base">
                                        <p:cTn id="25"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195">
                                            <p:txEl>
                                              <p:pRg st="6" end="6"/>
                                            </p:txEl>
                                          </p:spTgt>
                                        </p:tgtEl>
                                        <p:attrNameLst>
                                          <p:attrName>style.visibility</p:attrName>
                                        </p:attrNameLst>
                                      </p:cBhvr>
                                      <p:to>
                                        <p:strVal val="visible"/>
                                      </p:to>
                                    </p:set>
                                    <p:anim calcmode="lin" valueType="num">
                                      <p:cBhvr additive="base">
                                        <p:cTn id="31"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195">
                                            <p:txEl>
                                              <p:pRg st="8" end="8"/>
                                            </p:txEl>
                                          </p:spTgt>
                                        </p:tgtEl>
                                        <p:attrNameLst>
                                          <p:attrName>style.visibility</p:attrName>
                                        </p:attrNameLst>
                                      </p:cBhvr>
                                      <p:to>
                                        <p:strVal val="visible"/>
                                      </p:to>
                                    </p:set>
                                    <p:anim calcmode="lin" valueType="num">
                                      <p:cBhvr additive="base">
                                        <p:cTn id="37" dur="500" fill="hold"/>
                                        <p:tgtEl>
                                          <p:spTgt spid="819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19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195">
                                            <p:txEl>
                                              <p:pRg st="9" end="9"/>
                                            </p:txEl>
                                          </p:spTgt>
                                        </p:tgtEl>
                                        <p:attrNameLst>
                                          <p:attrName>style.visibility</p:attrName>
                                        </p:attrNameLst>
                                      </p:cBhvr>
                                      <p:to>
                                        <p:strVal val="visible"/>
                                      </p:to>
                                    </p:set>
                                    <p:anim calcmode="lin" valueType="num">
                                      <p:cBhvr additive="base">
                                        <p:cTn id="43" dur="500" fill="hold"/>
                                        <p:tgtEl>
                                          <p:spTgt spid="8195">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19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xmlns="" id="{70415E87-2F10-4BFB-BF7A-82B47027B3E7}"/>
              </a:ext>
            </a:extLst>
          </p:cNvPr>
          <p:cNvSpPr>
            <a:spLocks noGrp="1" noChangeArrowheads="1"/>
          </p:cNvSpPr>
          <p:nvPr>
            <p:ph type="title" idx="4294967295"/>
          </p:nvPr>
        </p:nvSpPr>
        <p:spPr/>
        <p:txBody>
          <a:bodyPr/>
          <a:lstStyle/>
          <a:p>
            <a:pPr eaLnBrk="1" hangingPunct="1"/>
            <a:r>
              <a:rPr lang="en-US" altLang="en-US" b="1"/>
              <a:t>HEART</a:t>
            </a:r>
            <a:r>
              <a:rPr lang="en-US" altLang="en-US"/>
              <a:t> </a:t>
            </a:r>
          </a:p>
        </p:txBody>
      </p:sp>
      <p:sp>
        <p:nvSpPr>
          <p:cNvPr id="9219" name="Rectangle 3">
            <a:extLst>
              <a:ext uri="{FF2B5EF4-FFF2-40B4-BE49-F238E27FC236}">
                <a16:creationId xmlns:a16="http://schemas.microsoft.com/office/drawing/2014/main" xmlns="" id="{CFE9BBC6-B889-4981-92D7-D4A69504AEC7}"/>
              </a:ext>
            </a:extLst>
          </p:cNvPr>
          <p:cNvSpPr>
            <a:spLocks noGrp="1" noChangeArrowheads="1"/>
          </p:cNvSpPr>
          <p:nvPr>
            <p:ph idx="4294967295"/>
          </p:nvPr>
        </p:nvSpPr>
        <p:spPr/>
        <p:txBody>
          <a:bodyPr>
            <a:normAutofit fontScale="92500" lnSpcReduction="10000"/>
          </a:bodyPr>
          <a:lstStyle/>
          <a:p>
            <a:pPr algn="just" eaLnBrk="1" hangingPunct="1"/>
            <a:r>
              <a:rPr lang="en-US" altLang="en-US" sz="3600" b="1"/>
              <a:t>Heart is a four chambered, hollow muscular organ approximately the size of your fist</a:t>
            </a:r>
          </a:p>
          <a:p>
            <a:pPr algn="just" eaLnBrk="1" hangingPunct="1"/>
            <a:r>
              <a:rPr lang="en-US" altLang="en-US" sz="3600" b="1"/>
              <a:t>Location:</a:t>
            </a:r>
          </a:p>
          <a:p>
            <a:pPr lvl="1" algn="just" eaLnBrk="1" hangingPunct="1"/>
            <a:r>
              <a:rPr lang="en-US" altLang="en-US" sz="3200" b="1"/>
              <a:t>Superior to the diaphragm</a:t>
            </a:r>
          </a:p>
          <a:p>
            <a:pPr lvl="1" algn="just" eaLnBrk="1" hangingPunct="1"/>
            <a:r>
              <a:rPr lang="en-US" altLang="en-US" sz="3200" b="1"/>
              <a:t>Tilted slightly to the left of the midline</a:t>
            </a:r>
          </a:p>
          <a:p>
            <a:pPr lvl="1" algn="just" eaLnBrk="1" hangingPunct="1"/>
            <a:r>
              <a:rPr lang="en-US" altLang="en-US" sz="3200" b="1"/>
              <a:t>Anterior to the vertebral column</a:t>
            </a:r>
          </a:p>
          <a:p>
            <a:pPr lvl="1" algn="just" eaLnBrk="1" hangingPunct="1"/>
            <a:r>
              <a:rPr lang="en-US" altLang="en-US" sz="3200" b="1"/>
              <a:t>posterior to the sternum</a:t>
            </a:r>
          </a:p>
        </p:txBody>
      </p:sp>
      <p:sp>
        <p:nvSpPr>
          <p:cNvPr id="9220" name="Slide Number Placeholder 5">
            <a:extLst>
              <a:ext uri="{FF2B5EF4-FFF2-40B4-BE49-F238E27FC236}">
                <a16:creationId xmlns:a16="http://schemas.microsoft.com/office/drawing/2014/main" xmlns="" id="{FF8DEE3A-909E-45F2-AD73-BBE8647F6AB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 typeface="Arial" panose="020B0604020202020204" pitchFamily="34" charset="0"/>
              <a:buNone/>
            </a:pPr>
            <a:fld id="{A405949D-C4E9-47EC-A179-24106CF967B7}" type="slidenum">
              <a:rPr lang="en-US" altLang="en-US" sz="1200">
                <a:latin typeface="Arial" panose="020B0604020202020204" pitchFamily="34" charset="0"/>
              </a:rPr>
              <a:pPr algn="r" eaLnBrk="1" hangingPunct="1">
                <a:spcBef>
                  <a:spcPct val="0"/>
                </a:spcBef>
                <a:buFont typeface="Arial" panose="020B0604020202020204" pitchFamily="34" charset="0"/>
                <a:buNone/>
              </a:pPr>
              <a:t>115</a:t>
            </a:fld>
            <a:endParaRPr lang="en-US" altLang="en-US" sz="1200">
              <a:latin typeface="Arial" panose="020B060402020202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 calcmode="lin" valueType="num">
                                      <p:cBhvr additive="base">
                                        <p:cTn id="17"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21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219">
                                            <p:txEl>
                                              <p:pRg st="3" end="3"/>
                                            </p:txEl>
                                          </p:spTgt>
                                        </p:tgtEl>
                                        <p:attrNameLst>
                                          <p:attrName>style.visibility</p:attrName>
                                        </p:attrNameLst>
                                      </p:cBhvr>
                                      <p:to>
                                        <p:strVal val="visible"/>
                                      </p:to>
                                    </p:set>
                                    <p:anim calcmode="lin" valueType="num">
                                      <p:cBhvr additive="base">
                                        <p:cTn id="21"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21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219">
                                            <p:txEl>
                                              <p:pRg st="4" end="4"/>
                                            </p:txEl>
                                          </p:spTgt>
                                        </p:tgtEl>
                                        <p:attrNameLst>
                                          <p:attrName>style.visibility</p:attrName>
                                        </p:attrNameLst>
                                      </p:cBhvr>
                                      <p:to>
                                        <p:strVal val="visible"/>
                                      </p:to>
                                    </p:set>
                                    <p:anim calcmode="lin" valueType="num">
                                      <p:cBhvr additive="base">
                                        <p:cTn id="25"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219">
                                            <p:txEl>
                                              <p:pRg st="5" end="5"/>
                                            </p:txEl>
                                          </p:spTgt>
                                        </p:tgtEl>
                                        <p:attrNameLst>
                                          <p:attrName>style.visibility</p:attrName>
                                        </p:attrNameLst>
                                      </p:cBhvr>
                                      <p:to>
                                        <p:strVal val="visible"/>
                                      </p:to>
                                    </p:set>
                                    <p:anim calcmode="lin" valueType="num">
                                      <p:cBhvr additive="base">
                                        <p:cTn id="29" dur="500" fill="hold"/>
                                        <p:tgtEl>
                                          <p:spTgt spid="921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2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9037729-4373-49E3-82CD-C95B74082FA5}"/>
              </a:ext>
            </a:extLst>
          </p:cNvPr>
          <p:cNvSpPr/>
          <p:nvPr/>
        </p:nvSpPr>
        <p:spPr>
          <a:xfrm>
            <a:off x="323850" y="950913"/>
            <a:ext cx="8135938" cy="5694362"/>
          </a:xfrm>
          <a:prstGeom prst="rect">
            <a:avLst/>
          </a:prstGeom>
        </p:spPr>
        <p:txBody>
          <a:bodyPr>
            <a:spAutoFit/>
          </a:bodyPr>
          <a:lstStyle/>
          <a:p>
            <a:pPr marL="457200" indent="-457200">
              <a:buFont typeface="Arial" panose="020B0604020202020204" pitchFamily="34" charset="0"/>
              <a:buChar char="•"/>
              <a:defRPr/>
            </a:pPr>
            <a:r>
              <a:rPr lang="en-GB" sz="2800" dirty="0">
                <a:solidFill>
                  <a:srgbClr val="555555"/>
                </a:solidFill>
                <a:latin typeface="__Roboto_35b5f0"/>
              </a:rPr>
              <a:t>Your heart walls are the </a:t>
            </a:r>
            <a:r>
              <a:rPr lang="en-GB" sz="2800" dirty="0">
                <a:solidFill>
                  <a:srgbClr val="FF0000"/>
                </a:solidFill>
                <a:latin typeface="__Roboto_35b5f0"/>
              </a:rPr>
              <a:t>muscles</a:t>
            </a:r>
            <a:r>
              <a:rPr lang="en-GB" sz="2800" dirty="0">
                <a:solidFill>
                  <a:srgbClr val="555555"/>
                </a:solidFill>
                <a:latin typeface="__Roboto_35b5f0"/>
              </a:rPr>
              <a:t> that contract (squeeze) and relax to send blood throughout your body. </a:t>
            </a:r>
          </a:p>
          <a:p>
            <a:pPr marL="457200" indent="-457200">
              <a:buFont typeface="Arial" panose="020B0604020202020204" pitchFamily="34" charset="0"/>
              <a:buChar char="•"/>
              <a:defRPr/>
            </a:pPr>
            <a:r>
              <a:rPr lang="en-GB" sz="2800" dirty="0">
                <a:solidFill>
                  <a:srgbClr val="555555"/>
                </a:solidFill>
                <a:latin typeface="__Roboto_35b5f0"/>
              </a:rPr>
              <a:t>A layer of muscular tissue called the </a:t>
            </a:r>
            <a:r>
              <a:rPr lang="en-GB" sz="2800" dirty="0">
                <a:solidFill>
                  <a:srgbClr val="FF0000"/>
                </a:solidFill>
                <a:latin typeface="__Roboto_35b5f0"/>
              </a:rPr>
              <a:t>septum</a:t>
            </a:r>
            <a:r>
              <a:rPr lang="en-GB" sz="2800" dirty="0">
                <a:solidFill>
                  <a:srgbClr val="555555"/>
                </a:solidFill>
                <a:latin typeface="__Roboto_35b5f0"/>
              </a:rPr>
              <a:t> divides your heart walls into the left and right sides.</a:t>
            </a:r>
          </a:p>
          <a:p>
            <a:pPr marL="457200" indent="-457200">
              <a:buFont typeface="Arial" panose="020B0604020202020204" pitchFamily="34" charset="0"/>
              <a:buChar char="•"/>
              <a:defRPr/>
            </a:pPr>
            <a:r>
              <a:rPr lang="en-GB" sz="2800" dirty="0">
                <a:solidFill>
                  <a:srgbClr val="FF0000"/>
                </a:solidFill>
                <a:latin typeface="__Roboto_35b5f0"/>
              </a:rPr>
              <a:t>Your heart walls have three layers:</a:t>
            </a:r>
          </a:p>
          <a:p>
            <a:pPr>
              <a:buFont typeface="Arial" panose="020B0604020202020204" pitchFamily="34" charset="0"/>
              <a:buChar char="•"/>
              <a:defRPr/>
            </a:pPr>
            <a:r>
              <a:rPr lang="en-GB" sz="2800" b="1" dirty="0">
                <a:solidFill>
                  <a:srgbClr val="555555"/>
                </a:solidFill>
                <a:latin typeface="__Roboto_35b5f0"/>
              </a:rPr>
              <a:t>Endocardium:</a:t>
            </a:r>
            <a:r>
              <a:rPr lang="en-GB" sz="2800" dirty="0">
                <a:solidFill>
                  <a:srgbClr val="555555"/>
                </a:solidFill>
                <a:latin typeface="__Roboto_35b5f0"/>
              </a:rPr>
              <a:t> Inner layer.</a:t>
            </a:r>
          </a:p>
          <a:p>
            <a:pPr>
              <a:buFont typeface="Arial" panose="020B0604020202020204" pitchFamily="34" charset="0"/>
              <a:buChar char="•"/>
              <a:defRPr/>
            </a:pPr>
            <a:r>
              <a:rPr lang="en-GB" sz="2800" b="1" dirty="0">
                <a:solidFill>
                  <a:srgbClr val="555555"/>
                </a:solidFill>
                <a:latin typeface="__Roboto_35b5f0"/>
              </a:rPr>
              <a:t>Myocardium:</a:t>
            </a:r>
            <a:r>
              <a:rPr lang="en-GB" sz="2800" dirty="0">
                <a:solidFill>
                  <a:srgbClr val="555555"/>
                </a:solidFill>
                <a:latin typeface="__Roboto_35b5f0"/>
              </a:rPr>
              <a:t> Muscular middle layer.</a:t>
            </a:r>
          </a:p>
          <a:p>
            <a:pPr>
              <a:buFont typeface="Arial" panose="020B0604020202020204" pitchFamily="34" charset="0"/>
              <a:buChar char="•"/>
              <a:defRPr/>
            </a:pPr>
            <a:r>
              <a:rPr lang="en-GB" sz="2800" b="1" dirty="0">
                <a:solidFill>
                  <a:srgbClr val="555555"/>
                </a:solidFill>
                <a:latin typeface="__Roboto_35b5f0"/>
              </a:rPr>
              <a:t>Epicardium:</a:t>
            </a:r>
            <a:r>
              <a:rPr lang="en-GB" sz="2800" dirty="0">
                <a:solidFill>
                  <a:srgbClr val="555555"/>
                </a:solidFill>
                <a:latin typeface="__Roboto_35b5f0"/>
              </a:rPr>
              <a:t> Protective outer layer.</a:t>
            </a:r>
          </a:p>
          <a:p>
            <a:pPr marL="457200" indent="-457200">
              <a:buFont typeface="Arial" panose="020B0604020202020204" pitchFamily="34" charset="0"/>
              <a:buChar char="•"/>
              <a:defRPr/>
            </a:pPr>
            <a:r>
              <a:rPr lang="en-GB" sz="2800" dirty="0">
                <a:solidFill>
                  <a:srgbClr val="555555"/>
                </a:solidFill>
                <a:latin typeface="__Roboto_35b5f0"/>
              </a:rPr>
              <a:t>The epicardium is one layer of  </a:t>
            </a:r>
            <a:r>
              <a:rPr lang="en-GB" sz="2800" dirty="0">
                <a:solidFill>
                  <a:srgbClr val="FF0000"/>
                </a:solidFill>
                <a:latin typeface="__Roboto_35b5f0"/>
              </a:rPr>
              <a:t>pericardium</a:t>
            </a:r>
            <a:r>
              <a:rPr lang="en-GB" sz="2800" dirty="0">
                <a:solidFill>
                  <a:srgbClr val="555555"/>
                </a:solidFill>
                <a:latin typeface="__Roboto_35b5f0"/>
              </a:rPr>
              <a:t>. The pericardium is a protective sac that covers entire heart. It produces fluid to lubricate heart and keep it from rubbing against other organs.</a:t>
            </a:r>
          </a:p>
        </p:txBody>
      </p:sp>
      <p:sp>
        <p:nvSpPr>
          <p:cNvPr id="10243" name="Rectangle 2">
            <a:extLst>
              <a:ext uri="{FF2B5EF4-FFF2-40B4-BE49-F238E27FC236}">
                <a16:creationId xmlns:a16="http://schemas.microsoft.com/office/drawing/2014/main" xmlns="" id="{51084341-058F-415A-B2FB-ABD550F0991D}"/>
              </a:ext>
            </a:extLst>
          </p:cNvPr>
          <p:cNvSpPr>
            <a:spLocks noChangeArrowheads="1"/>
          </p:cNvSpPr>
          <p:nvPr/>
        </p:nvSpPr>
        <p:spPr bwMode="auto">
          <a:xfrm>
            <a:off x="755650" y="212725"/>
            <a:ext cx="1973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800" b="1">
                <a:solidFill>
                  <a:srgbClr val="FF0000"/>
                </a:solidFill>
                <a:latin typeface="__Roboto_35b5f0"/>
              </a:rPr>
              <a:t>Heart </a:t>
            </a:r>
            <a:r>
              <a:rPr lang="en-GB" altLang="en-US" b="1">
                <a:solidFill>
                  <a:srgbClr val="FF0000"/>
                </a:solidFill>
                <a:latin typeface="__Roboto_35b5f0"/>
              </a:rPr>
              <a:t>walls</a:t>
            </a:r>
            <a:endParaRPr lang="en-GB" altLang="en-US" sz="2800" b="1">
              <a:solidFill>
                <a:srgbClr val="FF0000"/>
              </a:solidFill>
              <a:latin typeface="__Roboto_35b5f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xmlns="" id="{44415B4C-1F94-471C-A6E0-200530D6172B}"/>
              </a:ext>
            </a:extLst>
          </p:cNvPr>
          <p:cNvSpPr>
            <a:spLocks noChangeArrowheads="1"/>
          </p:cNvSpPr>
          <p:nvPr/>
        </p:nvSpPr>
        <p:spPr bwMode="auto">
          <a:xfrm>
            <a:off x="179388" y="836613"/>
            <a:ext cx="8964612"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400">
                <a:solidFill>
                  <a:srgbClr val="555555"/>
                </a:solidFill>
                <a:latin typeface="__Roboto_35b5f0"/>
              </a:rPr>
              <a:t>Your heart has four separate </a:t>
            </a:r>
            <a:r>
              <a:rPr lang="en-GB" altLang="en-US" sz="2400">
                <a:solidFill>
                  <a:srgbClr val="007BC2"/>
                </a:solidFill>
                <a:latin typeface="__Roboto_35b5f0"/>
              </a:rPr>
              <a:t>chambers</a:t>
            </a:r>
            <a:r>
              <a:rPr lang="en-GB" altLang="en-US" sz="2400">
                <a:solidFill>
                  <a:srgbClr val="555555"/>
                </a:solidFill>
                <a:latin typeface="__Roboto_35b5f0"/>
              </a:rPr>
              <a:t>.</a:t>
            </a:r>
          </a:p>
          <a:p>
            <a:pPr>
              <a:spcBef>
                <a:spcPct val="0"/>
              </a:spcBef>
              <a:buFontTx/>
              <a:buNone/>
            </a:pPr>
            <a:r>
              <a:rPr lang="en-GB" altLang="en-US" sz="2400">
                <a:solidFill>
                  <a:srgbClr val="555555"/>
                </a:solidFill>
                <a:latin typeface="__Roboto_35b5f0"/>
              </a:rPr>
              <a:t>  two chambers on the top (atrium)</a:t>
            </a:r>
          </a:p>
          <a:p>
            <a:pPr>
              <a:spcBef>
                <a:spcPct val="0"/>
              </a:spcBef>
              <a:buFontTx/>
              <a:buNone/>
            </a:pPr>
            <a:r>
              <a:rPr lang="en-GB" altLang="en-US" sz="2400">
                <a:solidFill>
                  <a:srgbClr val="555555"/>
                </a:solidFill>
                <a:latin typeface="__Roboto_35b5f0"/>
              </a:rPr>
              <a:t> and two on the bottom (ventricles), one on each side of your heart.</a:t>
            </a:r>
          </a:p>
          <a:p>
            <a:pPr>
              <a:spcBef>
                <a:spcPct val="0"/>
              </a:spcBef>
            </a:pPr>
            <a:r>
              <a:rPr lang="en-GB" altLang="en-US" sz="2400" b="1">
                <a:solidFill>
                  <a:srgbClr val="555555"/>
                </a:solidFill>
                <a:latin typeface="__Roboto_35b5f0"/>
              </a:rPr>
              <a:t>Right atrium: </a:t>
            </a:r>
            <a:r>
              <a:rPr lang="en-GB" altLang="en-US" sz="2400">
                <a:solidFill>
                  <a:srgbClr val="555555"/>
                </a:solidFill>
                <a:latin typeface="__Roboto_35b5f0"/>
              </a:rPr>
              <a:t>Two large veins deliver oxygen-poor blood to your right atrium. The </a:t>
            </a:r>
            <a:r>
              <a:rPr lang="en-GB" altLang="en-US" sz="2400" b="1">
                <a:solidFill>
                  <a:schemeClr val="accent1"/>
                </a:solidFill>
                <a:latin typeface="__Roboto_35b5f0"/>
              </a:rPr>
              <a:t>superior</a:t>
            </a:r>
            <a:r>
              <a:rPr lang="en-GB" altLang="en-US" sz="2400">
                <a:solidFill>
                  <a:schemeClr val="accent1"/>
                </a:solidFill>
                <a:latin typeface="__Roboto_35b5f0"/>
              </a:rPr>
              <a:t> </a:t>
            </a:r>
            <a:r>
              <a:rPr lang="en-GB" altLang="en-US" sz="2400" b="1">
                <a:solidFill>
                  <a:schemeClr val="accent1"/>
                </a:solidFill>
                <a:latin typeface="__Roboto_35b5f0"/>
              </a:rPr>
              <a:t>vena cava</a:t>
            </a:r>
            <a:r>
              <a:rPr lang="en-GB" altLang="en-US" sz="2400">
                <a:solidFill>
                  <a:srgbClr val="555555"/>
                </a:solidFill>
                <a:latin typeface="__Roboto_35b5f0"/>
              </a:rPr>
              <a:t> carries blood from your upper body. The </a:t>
            </a:r>
            <a:r>
              <a:rPr lang="en-GB" altLang="en-US" sz="2400" b="1">
                <a:solidFill>
                  <a:schemeClr val="accent1"/>
                </a:solidFill>
                <a:latin typeface="__Roboto_35b5f0"/>
              </a:rPr>
              <a:t>inferior vena cava </a:t>
            </a:r>
            <a:r>
              <a:rPr lang="en-GB" altLang="en-US" sz="2400">
                <a:solidFill>
                  <a:srgbClr val="555555"/>
                </a:solidFill>
                <a:latin typeface="__Roboto_35b5f0"/>
              </a:rPr>
              <a:t>brings blood from your lower body. Then the right atrium pumps the blood to your right ventricle.</a:t>
            </a:r>
          </a:p>
          <a:p>
            <a:pPr>
              <a:spcBef>
                <a:spcPct val="0"/>
              </a:spcBef>
            </a:pPr>
            <a:r>
              <a:rPr lang="en-GB" altLang="en-US" sz="2400" b="1">
                <a:solidFill>
                  <a:srgbClr val="555555"/>
                </a:solidFill>
                <a:latin typeface="__Roboto_35b5f0"/>
              </a:rPr>
              <a:t>Right ventricle:</a:t>
            </a:r>
            <a:r>
              <a:rPr lang="en-GB" altLang="en-US" sz="2400">
                <a:solidFill>
                  <a:srgbClr val="555555"/>
                </a:solidFill>
                <a:latin typeface="__Roboto_35b5f0"/>
              </a:rPr>
              <a:t> The lower right chamber pumps the oxygen-poor blood to your </a:t>
            </a:r>
            <a:r>
              <a:rPr lang="en-GB" altLang="en-US" sz="2400" b="1">
                <a:solidFill>
                  <a:srgbClr val="007BC2"/>
                </a:solidFill>
                <a:latin typeface="__Roboto_35b5f0"/>
              </a:rPr>
              <a:t>lungs</a:t>
            </a:r>
            <a:r>
              <a:rPr lang="en-GB" altLang="en-US" sz="2400">
                <a:solidFill>
                  <a:srgbClr val="555555"/>
                </a:solidFill>
                <a:latin typeface="__Roboto_35b5f0"/>
              </a:rPr>
              <a:t> through the </a:t>
            </a:r>
            <a:r>
              <a:rPr lang="en-GB" altLang="en-US" sz="2400" b="1">
                <a:solidFill>
                  <a:schemeClr val="accent1"/>
                </a:solidFill>
                <a:latin typeface="__Roboto_35b5f0"/>
              </a:rPr>
              <a:t>pulmonary artery</a:t>
            </a:r>
            <a:r>
              <a:rPr lang="en-GB" altLang="en-US" sz="2400">
                <a:solidFill>
                  <a:srgbClr val="555555"/>
                </a:solidFill>
                <a:latin typeface="__Roboto_35b5f0"/>
              </a:rPr>
              <a:t>. The lungs reload the blood with oxygen.</a:t>
            </a:r>
          </a:p>
          <a:p>
            <a:pPr>
              <a:spcBef>
                <a:spcPct val="0"/>
              </a:spcBef>
            </a:pPr>
            <a:r>
              <a:rPr lang="en-GB" altLang="en-US" sz="2400" b="1">
                <a:solidFill>
                  <a:srgbClr val="555555"/>
                </a:solidFill>
                <a:latin typeface="__Roboto_35b5f0"/>
              </a:rPr>
              <a:t>Left atrium:</a:t>
            </a:r>
            <a:r>
              <a:rPr lang="en-GB" altLang="en-US" sz="2400">
                <a:solidFill>
                  <a:srgbClr val="555555"/>
                </a:solidFill>
                <a:latin typeface="__Roboto_35b5f0"/>
              </a:rPr>
              <a:t> After the lungs fill your blood with oxygen, the </a:t>
            </a:r>
            <a:r>
              <a:rPr lang="en-GB" altLang="en-US" sz="2400" b="1">
                <a:solidFill>
                  <a:srgbClr val="FF0000"/>
                </a:solidFill>
                <a:latin typeface="__Roboto_35b5f0"/>
              </a:rPr>
              <a:t>pulmonary veins</a:t>
            </a:r>
            <a:r>
              <a:rPr lang="en-GB" altLang="en-US" sz="2400">
                <a:solidFill>
                  <a:srgbClr val="555555"/>
                </a:solidFill>
                <a:latin typeface="__Roboto_35b5f0"/>
              </a:rPr>
              <a:t> carry the blood to the left atrium. This upper chamber pumps the blood to your left ventricle and then to </a:t>
            </a:r>
            <a:r>
              <a:rPr lang="en-GB" altLang="en-US" sz="2400" b="1">
                <a:solidFill>
                  <a:srgbClr val="FF0000"/>
                </a:solidFill>
                <a:latin typeface="__Roboto_35b5f0"/>
              </a:rPr>
              <a:t>aorta</a:t>
            </a:r>
            <a:r>
              <a:rPr lang="en-GB" altLang="en-US" sz="2400">
                <a:solidFill>
                  <a:srgbClr val="555555"/>
                </a:solidFill>
                <a:latin typeface="__Roboto_35b5f0"/>
              </a:rPr>
              <a:t> then to all parts of body</a:t>
            </a:r>
          </a:p>
          <a:p>
            <a:pPr>
              <a:spcBef>
                <a:spcPct val="0"/>
              </a:spcBef>
            </a:pPr>
            <a:r>
              <a:rPr lang="en-GB" altLang="en-US" sz="2400" b="1">
                <a:solidFill>
                  <a:srgbClr val="555555"/>
                </a:solidFill>
                <a:latin typeface="__Roboto_35b5f0"/>
              </a:rPr>
              <a:t>Left ventricle:</a:t>
            </a:r>
            <a:r>
              <a:rPr lang="en-GB" altLang="en-US" sz="2400">
                <a:solidFill>
                  <a:srgbClr val="555555"/>
                </a:solidFill>
                <a:latin typeface="__Roboto_35b5f0"/>
              </a:rPr>
              <a:t> The left ventricle is slightly larger than the right. It pumps oxygen-rich blood to the rest of your body.</a:t>
            </a:r>
          </a:p>
        </p:txBody>
      </p:sp>
      <p:sp>
        <p:nvSpPr>
          <p:cNvPr id="11267" name="Rectangle 2">
            <a:extLst>
              <a:ext uri="{FF2B5EF4-FFF2-40B4-BE49-F238E27FC236}">
                <a16:creationId xmlns:a16="http://schemas.microsoft.com/office/drawing/2014/main" xmlns="" id="{87BCB5EB-6016-4026-99CD-F8CEFFCA60C5}"/>
              </a:ext>
            </a:extLst>
          </p:cNvPr>
          <p:cNvSpPr>
            <a:spLocks noChangeArrowheads="1"/>
          </p:cNvSpPr>
          <p:nvPr/>
        </p:nvSpPr>
        <p:spPr bwMode="auto">
          <a:xfrm>
            <a:off x="539750" y="333375"/>
            <a:ext cx="25574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800" b="1">
                <a:solidFill>
                  <a:srgbClr val="363636"/>
                </a:solidFill>
                <a:latin typeface="__Roboto_35b5f0"/>
              </a:rPr>
              <a:t>Heart chambers</a:t>
            </a:r>
          </a:p>
        </p:txBody>
      </p:sp>
    </p:spTree>
  </p:cSld>
  <p:clrMapOvr>
    <a:masterClrMapping/>
  </p:clrMapOvr>
  <p:transition spd="slow">
    <p:cove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a:extLst>
              <a:ext uri="{FF2B5EF4-FFF2-40B4-BE49-F238E27FC236}">
                <a16:creationId xmlns:a16="http://schemas.microsoft.com/office/drawing/2014/main" xmlns="" id="{240CD1E1-0C2F-4709-8D27-6A273A30E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000"/>
          <a:stretch>
            <a:fillRect/>
          </a:stretch>
        </p:blipFill>
        <p:spPr bwMode="auto">
          <a:xfrm>
            <a:off x="457200" y="228600"/>
            <a:ext cx="830580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5">
            <a:extLst>
              <a:ext uri="{FF2B5EF4-FFF2-40B4-BE49-F238E27FC236}">
                <a16:creationId xmlns:a16="http://schemas.microsoft.com/office/drawing/2014/main" xmlns="" id="{BC257F93-94F3-43B7-8AE5-FEA67FFF0FD6}"/>
              </a:ext>
            </a:extLst>
          </p:cNvPr>
          <p:cNvSpPr>
            <a:spLocks noGrp="1" noChangeArrowheads="1"/>
          </p:cNvSpPr>
          <p:nvPr>
            <p:ph type="body" idx="4294967295"/>
          </p:nvPr>
        </p:nvSpPr>
        <p:spPr/>
        <p:txBody>
          <a:bodyPr/>
          <a:lstStyle/>
          <a:p>
            <a:pPr lvl="1"/>
            <a:endParaRPr lang="en-CA" altLang="en-US"/>
          </a:p>
          <a:p>
            <a:pPr lvl="1"/>
            <a:endParaRPr lang="en-CA" altLang="en-US"/>
          </a:p>
        </p:txBody>
      </p:sp>
    </p:spTree>
  </p:cSld>
  <p:clrMapOvr>
    <a:masterClrMapping/>
  </p:clrMapOvr>
  <p:transition spd="slow">
    <p:cove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7A70A8E-A54B-42A4-82F9-E90BC8EF87D5}"/>
              </a:ext>
            </a:extLst>
          </p:cNvPr>
          <p:cNvSpPr>
            <a:spLocks noChangeArrowheads="1"/>
          </p:cNvSpPr>
          <p:nvPr/>
        </p:nvSpPr>
        <p:spPr bwMode="auto">
          <a:xfrm>
            <a:off x="539750" y="1268413"/>
            <a:ext cx="82804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solidFill>
                  <a:srgbClr val="555555"/>
                </a:solidFill>
                <a:latin typeface="__Roboto_35b5f0"/>
              </a:rPr>
              <a:t>Your </a:t>
            </a:r>
            <a:r>
              <a:rPr lang="en-GB" altLang="en-US" sz="1800">
                <a:solidFill>
                  <a:srgbClr val="007BC2"/>
                </a:solidFill>
                <a:latin typeface="__Roboto_35b5f0"/>
              </a:rPr>
              <a:t>heart valves</a:t>
            </a:r>
            <a:r>
              <a:rPr lang="en-GB" altLang="en-US" sz="1800">
                <a:solidFill>
                  <a:srgbClr val="555555"/>
                </a:solidFill>
                <a:latin typeface="__Roboto_35b5f0"/>
              </a:rPr>
              <a:t> are like doors between heart chambers. They open and close to allow blood to flow through. They also keep your blood from moving in the wrong direction.</a:t>
            </a:r>
          </a:p>
          <a:p>
            <a:pPr>
              <a:spcBef>
                <a:spcPct val="0"/>
              </a:spcBef>
              <a:buFontTx/>
              <a:buNone/>
            </a:pPr>
            <a:endParaRPr lang="en-GB" altLang="en-US" sz="1800" b="1">
              <a:solidFill>
                <a:srgbClr val="FF0000"/>
              </a:solidFill>
              <a:latin typeface="__Roboto_35b5f0"/>
            </a:endParaRPr>
          </a:p>
          <a:p>
            <a:pPr>
              <a:spcBef>
                <a:spcPct val="0"/>
              </a:spcBef>
              <a:buFontTx/>
              <a:buNone/>
            </a:pPr>
            <a:r>
              <a:rPr lang="en-GB" altLang="en-US" sz="1800" b="1">
                <a:solidFill>
                  <a:srgbClr val="FF0000"/>
                </a:solidFill>
                <a:latin typeface="__Roboto_35b5f0"/>
              </a:rPr>
              <a:t>Atrioventricular valves</a:t>
            </a:r>
          </a:p>
          <a:p>
            <a:pPr>
              <a:spcBef>
                <a:spcPct val="0"/>
              </a:spcBef>
              <a:buFontTx/>
              <a:buNone/>
            </a:pPr>
            <a:r>
              <a:rPr lang="en-GB" altLang="en-US" sz="1800">
                <a:solidFill>
                  <a:srgbClr val="555555"/>
                </a:solidFill>
                <a:latin typeface="__Roboto_35b5f0"/>
              </a:rPr>
              <a:t>The atrioventricular (AV) valves open between upper and lower heart chambers. They include:</a:t>
            </a:r>
          </a:p>
          <a:p>
            <a:pPr>
              <a:spcBef>
                <a:spcPct val="0"/>
              </a:spcBef>
            </a:pPr>
            <a:r>
              <a:rPr lang="en-GB" altLang="en-US" sz="1800" b="1">
                <a:solidFill>
                  <a:srgbClr val="007BC2"/>
                </a:solidFill>
                <a:latin typeface="__Roboto_35b5f0"/>
                <a:hlinkClick r:id="rId2"/>
              </a:rPr>
              <a:t>Tricuspid valve</a:t>
            </a:r>
            <a:r>
              <a:rPr lang="en-GB" altLang="en-US" sz="1800" b="1">
                <a:solidFill>
                  <a:srgbClr val="555555"/>
                </a:solidFill>
                <a:latin typeface="__Roboto_35b5f0"/>
              </a:rPr>
              <a:t>:</a:t>
            </a:r>
            <a:r>
              <a:rPr lang="en-GB" altLang="en-US" sz="1800">
                <a:solidFill>
                  <a:srgbClr val="555555"/>
                </a:solidFill>
                <a:latin typeface="__Roboto_35b5f0"/>
              </a:rPr>
              <a:t> Door between right atrium and right ventricle.</a:t>
            </a:r>
          </a:p>
          <a:p>
            <a:pPr>
              <a:spcBef>
                <a:spcPct val="0"/>
              </a:spcBef>
            </a:pPr>
            <a:r>
              <a:rPr lang="en-GB" altLang="en-US" sz="1800" b="1">
                <a:solidFill>
                  <a:srgbClr val="007BC2"/>
                </a:solidFill>
                <a:latin typeface="__Roboto_35b5f0"/>
                <a:hlinkClick r:id="rId3"/>
              </a:rPr>
              <a:t>Mitral valve</a:t>
            </a:r>
            <a:r>
              <a:rPr lang="en-GB" altLang="en-US" sz="1800" b="1">
                <a:solidFill>
                  <a:srgbClr val="555555"/>
                </a:solidFill>
                <a:latin typeface="__Roboto_35b5f0"/>
              </a:rPr>
              <a:t>:</a:t>
            </a:r>
            <a:r>
              <a:rPr lang="en-GB" altLang="en-US" sz="1800">
                <a:solidFill>
                  <a:srgbClr val="555555"/>
                </a:solidFill>
                <a:latin typeface="__Roboto_35b5f0"/>
              </a:rPr>
              <a:t> Door between left atrium and left ventricle.</a:t>
            </a:r>
          </a:p>
          <a:p>
            <a:pPr>
              <a:spcBef>
                <a:spcPct val="0"/>
              </a:spcBef>
              <a:buFontTx/>
              <a:buNone/>
            </a:pPr>
            <a:endParaRPr lang="en-GB" altLang="en-US" sz="1800" b="1">
              <a:solidFill>
                <a:srgbClr val="363636"/>
              </a:solidFill>
              <a:latin typeface="__Roboto_35b5f0"/>
            </a:endParaRPr>
          </a:p>
          <a:p>
            <a:pPr>
              <a:spcBef>
                <a:spcPct val="0"/>
              </a:spcBef>
              <a:buFontTx/>
              <a:buNone/>
            </a:pPr>
            <a:r>
              <a:rPr lang="en-GB" altLang="en-US" sz="1800" b="1">
                <a:solidFill>
                  <a:srgbClr val="363636"/>
                </a:solidFill>
                <a:latin typeface="__Roboto_35b5f0"/>
              </a:rPr>
              <a:t>Semilunar valves</a:t>
            </a:r>
          </a:p>
          <a:p>
            <a:pPr>
              <a:spcBef>
                <a:spcPct val="0"/>
              </a:spcBef>
              <a:buFontTx/>
              <a:buNone/>
            </a:pPr>
            <a:r>
              <a:rPr lang="en-GB" altLang="en-US" sz="1800">
                <a:solidFill>
                  <a:srgbClr val="555555"/>
                </a:solidFill>
                <a:latin typeface="__Roboto_35b5f0"/>
              </a:rPr>
              <a:t>Semilunar (SL) valves open when blood flows out of ventricles. They include:</a:t>
            </a:r>
          </a:p>
          <a:p>
            <a:pPr>
              <a:spcBef>
                <a:spcPct val="0"/>
              </a:spcBef>
            </a:pPr>
            <a:r>
              <a:rPr lang="en-GB" altLang="en-US" sz="1800" b="1">
                <a:solidFill>
                  <a:srgbClr val="007BC2"/>
                </a:solidFill>
                <a:latin typeface="__Roboto_35b5f0"/>
                <a:hlinkClick r:id="rId4"/>
              </a:rPr>
              <a:t>Aortic valve</a:t>
            </a:r>
            <a:r>
              <a:rPr lang="en-GB" altLang="en-US" sz="1800" b="1">
                <a:solidFill>
                  <a:srgbClr val="555555"/>
                </a:solidFill>
                <a:latin typeface="__Roboto_35b5f0"/>
              </a:rPr>
              <a:t>:</a:t>
            </a:r>
            <a:r>
              <a:rPr lang="en-GB" altLang="en-US" sz="1800">
                <a:solidFill>
                  <a:srgbClr val="555555"/>
                </a:solidFill>
                <a:latin typeface="__Roboto_35b5f0"/>
              </a:rPr>
              <a:t> Opens when blood flows out of your left ventricle to  </a:t>
            </a:r>
            <a:r>
              <a:rPr lang="en-GB" altLang="en-US" sz="1800">
                <a:solidFill>
                  <a:srgbClr val="007BC2"/>
                </a:solidFill>
                <a:latin typeface="__Roboto_35b5f0"/>
                <a:hlinkClick r:id="rId5"/>
              </a:rPr>
              <a:t>aorta</a:t>
            </a:r>
            <a:r>
              <a:rPr lang="en-GB" altLang="en-US" sz="1800">
                <a:solidFill>
                  <a:srgbClr val="555555"/>
                </a:solidFill>
                <a:latin typeface="__Roboto_35b5f0"/>
              </a:rPr>
              <a:t> (artery that carries oxygen-rich blood to body).</a:t>
            </a:r>
          </a:p>
          <a:p>
            <a:pPr>
              <a:spcBef>
                <a:spcPct val="0"/>
              </a:spcBef>
            </a:pPr>
            <a:r>
              <a:rPr lang="en-GB" altLang="en-US" sz="1800" b="1">
                <a:solidFill>
                  <a:srgbClr val="007BC2"/>
                </a:solidFill>
                <a:latin typeface="__Roboto_35b5f0"/>
                <a:hlinkClick r:id="rId6"/>
              </a:rPr>
              <a:t>Pulmonary valve</a:t>
            </a:r>
            <a:r>
              <a:rPr lang="en-GB" altLang="en-US" sz="1800" b="1">
                <a:solidFill>
                  <a:srgbClr val="555555"/>
                </a:solidFill>
                <a:latin typeface="__Roboto_35b5f0"/>
              </a:rPr>
              <a:t>:</a:t>
            </a:r>
            <a:r>
              <a:rPr lang="en-GB" altLang="en-US" sz="1800">
                <a:solidFill>
                  <a:srgbClr val="555555"/>
                </a:solidFill>
                <a:latin typeface="__Roboto_35b5f0"/>
              </a:rPr>
              <a:t> Opens when blood flows from right ventricle to  </a:t>
            </a:r>
            <a:r>
              <a:rPr lang="en-GB" altLang="en-US" sz="1800">
                <a:solidFill>
                  <a:srgbClr val="007BC2"/>
                </a:solidFill>
                <a:latin typeface="__Roboto_35b5f0"/>
                <a:hlinkClick r:id="rId7"/>
              </a:rPr>
              <a:t>pulmonary arteries</a:t>
            </a:r>
            <a:r>
              <a:rPr lang="en-GB" altLang="en-US" sz="1800">
                <a:solidFill>
                  <a:srgbClr val="555555"/>
                </a:solidFill>
                <a:latin typeface="__Roboto_35b5f0"/>
              </a:rPr>
              <a:t> (the only arteries that carry oxygen-poor blood to your lungs).</a:t>
            </a:r>
          </a:p>
        </p:txBody>
      </p:sp>
      <p:sp>
        <p:nvSpPr>
          <p:cNvPr id="13315" name="Rectangle 2">
            <a:extLst>
              <a:ext uri="{FF2B5EF4-FFF2-40B4-BE49-F238E27FC236}">
                <a16:creationId xmlns:a16="http://schemas.microsoft.com/office/drawing/2014/main" xmlns="" id="{4302FE55-5369-4191-96AB-D22A741E9062}"/>
              </a:ext>
            </a:extLst>
          </p:cNvPr>
          <p:cNvSpPr>
            <a:spLocks noChangeArrowheads="1"/>
          </p:cNvSpPr>
          <p:nvPr/>
        </p:nvSpPr>
        <p:spPr bwMode="auto">
          <a:xfrm>
            <a:off x="827088" y="466725"/>
            <a:ext cx="2025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800" b="1">
                <a:solidFill>
                  <a:srgbClr val="363636"/>
                </a:solidFill>
                <a:latin typeface="__Roboto_35b5f0"/>
              </a:rPr>
              <a:t>Heart valves</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Epithelial tissues </a:t>
            </a:r>
          </a:p>
        </p:txBody>
      </p:sp>
      <p:sp>
        <p:nvSpPr>
          <p:cNvPr id="3" name="Content Placeholder 2"/>
          <p:cNvSpPr>
            <a:spLocks noGrp="1"/>
          </p:cNvSpPr>
          <p:nvPr>
            <p:ph idx="1"/>
          </p:nvPr>
        </p:nvSpPr>
        <p:spPr>
          <a:xfrm>
            <a:off x="457200" y="1905000"/>
            <a:ext cx="8229600" cy="3840163"/>
          </a:xfrm>
        </p:spPr>
        <p:txBody>
          <a:bodyPr/>
          <a:lstStyle/>
          <a:p>
            <a:r>
              <a:rPr lang="en-US" dirty="0"/>
              <a:t>such as the lining of the intestine, are formed by cells are closely interconnected cells organized in layers </a:t>
            </a:r>
          </a:p>
          <a:p>
            <a:r>
              <a:rPr lang="en-US" dirty="0"/>
              <a:t>Each layer is called a </a:t>
            </a:r>
            <a:r>
              <a:rPr lang="en-US" dirty="0">
                <a:solidFill>
                  <a:srgbClr val="FF0000"/>
                </a:solidFill>
              </a:rPr>
              <a:t>stratum </a:t>
            </a:r>
          </a:p>
          <a:p>
            <a:r>
              <a:rPr lang="en-US" dirty="0"/>
              <a:t>The extracellular matrix in epithelial tissue is a thin layer at the base of the cells called the </a:t>
            </a:r>
            <a:r>
              <a:rPr lang="en-US" dirty="0">
                <a:solidFill>
                  <a:srgbClr val="FF0000"/>
                </a:solidFill>
              </a:rPr>
              <a:t>basal lamina</a:t>
            </a:r>
            <a:r>
              <a:rPr lang="en-US" dirty="0"/>
              <a:t>.</a:t>
            </a:r>
          </a:p>
        </p:txBody>
      </p:sp>
    </p:spTree>
    <p:extLst>
      <p:ext uri="{BB962C8B-B14F-4D97-AF65-F5344CB8AC3E}">
        <p14:creationId xmlns:p14="http://schemas.microsoft.com/office/powerpoint/2010/main" val="22493278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xmlns="" id="{41B0FF5C-1816-40CB-BB1E-5CE0750BBCFE}"/>
              </a:ext>
            </a:extLst>
          </p:cNvPr>
          <p:cNvSpPr>
            <a:spLocks noGrp="1" noChangeArrowheads="1"/>
          </p:cNvSpPr>
          <p:nvPr>
            <p:ph type="title" idx="4294967295"/>
          </p:nvPr>
        </p:nvSpPr>
        <p:spPr>
          <a:xfrm>
            <a:off x="457200" y="44450"/>
            <a:ext cx="8229600" cy="1143000"/>
          </a:xfrm>
        </p:spPr>
        <p:txBody>
          <a:bodyPr/>
          <a:lstStyle/>
          <a:p>
            <a:pPr eaLnBrk="1" hangingPunct="1"/>
            <a:r>
              <a:rPr lang="en-US" altLang="en-US" b="1"/>
              <a:t>HEART</a:t>
            </a:r>
            <a:endParaRPr lang="en-US" altLang="en-US"/>
          </a:p>
        </p:txBody>
      </p:sp>
      <p:sp>
        <p:nvSpPr>
          <p:cNvPr id="14339" name="Footer Placeholder 4">
            <a:extLst>
              <a:ext uri="{FF2B5EF4-FFF2-40B4-BE49-F238E27FC236}">
                <a16:creationId xmlns:a16="http://schemas.microsoft.com/office/drawing/2014/main" xmlns="" id="{9062D091-37AF-43C3-8B21-18F4483DD247}"/>
              </a:ext>
            </a:extLst>
          </p:cNvPr>
          <p:cNvSpPr txBox="1">
            <a:spLocks noGrp="1" noChangeArrowheads="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en-US" sz="1200">
                <a:latin typeface="Arial" panose="020B0604020202020204" pitchFamily="34" charset="0"/>
              </a:rPr>
              <a:t>Chapter 18, Cardiovascular System </a:t>
            </a:r>
          </a:p>
        </p:txBody>
      </p:sp>
      <p:sp>
        <p:nvSpPr>
          <p:cNvPr id="14340" name="Slide Number Placeholder 5">
            <a:extLst>
              <a:ext uri="{FF2B5EF4-FFF2-40B4-BE49-F238E27FC236}">
                <a16:creationId xmlns:a16="http://schemas.microsoft.com/office/drawing/2014/main" xmlns="" id="{F15AA72A-F490-46A6-A43B-73D068A817C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 typeface="Arial" panose="020B0604020202020204" pitchFamily="34" charset="0"/>
              <a:buNone/>
            </a:pPr>
            <a:fld id="{3D766D2B-D6BF-43F3-8D9C-A67DD4A69478}" type="slidenum">
              <a:rPr lang="en-US" altLang="en-US" sz="1200">
                <a:latin typeface="Arial" panose="020B0604020202020204" pitchFamily="34" charset="0"/>
              </a:rPr>
              <a:pPr algn="r" eaLnBrk="1" hangingPunct="1">
                <a:spcBef>
                  <a:spcPct val="0"/>
                </a:spcBef>
                <a:buFont typeface="Arial" panose="020B0604020202020204" pitchFamily="34" charset="0"/>
                <a:buNone/>
              </a:pPr>
              <a:t>120</a:t>
            </a:fld>
            <a:endParaRPr lang="en-US" altLang="en-US" sz="1200">
              <a:latin typeface="Arial" panose="020B0604020202020204" pitchFamily="34" charset="0"/>
            </a:endParaRPr>
          </a:p>
        </p:txBody>
      </p:sp>
      <p:sp>
        <p:nvSpPr>
          <p:cNvPr id="14341" name="Text Box 3">
            <a:extLst>
              <a:ext uri="{FF2B5EF4-FFF2-40B4-BE49-F238E27FC236}">
                <a16:creationId xmlns:a16="http://schemas.microsoft.com/office/drawing/2014/main" xmlns="" id="{245A7483-40FF-47BB-BCB1-A6A5DD217D8B}"/>
              </a:ext>
            </a:extLst>
          </p:cNvPr>
          <p:cNvSpPr txBox="1">
            <a:spLocks noChangeArrowheads="1"/>
          </p:cNvSpPr>
          <p:nvPr/>
        </p:nvSpPr>
        <p:spPr bwMode="auto">
          <a:xfrm>
            <a:off x="7315200" y="6324600"/>
            <a:ext cx="1600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 typeface="Arial" panose="020B0604020202020204" pitchFamily="34" charset="0"/>
              <a:buNone/>
            </a:pPr>
            <a:r>
              <a:rPr lang="en-US" altLang="en-US" sz="1200">
                <a:latin typeface="Arial" panose="020B0604020202020204" pitchFamily="34" charset="0"/>
              </a:rPr>
              <a:t>Figure 18.1</a:t>
            </a:r>
          </a:p>
        </p:txBody>
      </p:sp>
      <p:pic>
        <p:nvPicPr>
          <p:cNvPr id="14342" name="Picture 4">
            <a:extLst>
              <a:ext uri="{FF2B5EF4-FFF2-40B4-BE49-F238E27FC236}">
                <a16:creationId xmlns:a16="http://schemas.microsoft.com/office/drawing/2014/main" xmlns="" id="{7D35E7B8-12A4-433F-AD03-258D7C99D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6988"/>
            <a:ext cx="8674100" cy="522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xmlns="" id="{8FCAC63F-6D17-4718-A263-75048ADB57CE}"/>
              </a:ext>
            </a:extLst>
          </p:cNvPr>
          <p:cNvSpPr>
            <a:spLocks noChangeArrowheads="1"/>
          </p:cNvSpPr>
          <p:nvPr/>
        </p:nvSpPr>
        <p:spPr bwMode="auto">
          <a:xfrm>
            <a:off x="179388" y="549275"/>
            <a:ext cx="813752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solidFill>
                  <a:srgbClr val="000000"/>
                </a:solidFill>
                <a:latin typeface="Source Sans Pro" panose="020B0503030403020204" pitchFamily="34" charset="0"/>
              </a:rPr>
              <a:t> </a:t>
            </a:r>
            <a:r>
              <a:rPr lang="en-GB" altLang="en-US">
                <a:solidFill>
                  <a:srgbClr val="000000"/>
                </a:solidFill>
                <a:latin typeface="Source Sans Pro" panose="020B0503030403020204" pitchFamily="34" charset="0"/>
              </a:rPr>
              <a:t>It has four chambers. </a:t>
            </a:r>
          </a:p>
          <a:p>
            <a:pPr>
              <a:spcBef>
                <a:spcPct val="0"/>
              </a:spcBef>
              <a:buFontTx/>
              <a:buNone/>
            </a:pPr>
            <a:r>
              <a:rPr lang="en-GB" altLang="en-US">
                <a:solidFill>
                  <a:srgbClr val="FF0000"/>
                </a:solidFill>
                <a:latin typeface="Source Sans Pro" panose="020B0503030403020204" pitchFamily="34" charset="0"/>
              </a:rPr>
              <a:t>Right and left atria: </a:t>
            </a:r>
            <a:r>
              <a:rPr lang="en-GB" altLang="en-US">
                <a:solidFill>
                  <a:srgbClr val="000000"/>
                </a:solidFill>
                <a:latin typeface="Source Sans Pro" panose="020B0503030403020204" pitchFamily="34" charset="0"/>
              </a:rPr>
              <a:t>The atria are small receiving chambers much like big veins.</a:t>
            </a:r>
          </a:p>
          <a:p>
            <a:pPr>
              <a:spcBef>
                <a:spcPct val="0"/>
              </a:spcBef>
              <a:buFontTx/>
              <a:buNone/>
            </a:pPr>
            <a:r>
              <a:rPr lang="en-GB" altLang="en-US">
                <a:solidFill>
                  <a:srgbClr val="000000"/>
                </a:solidFill>
                <a:latin typeface="Source Sans Pro" panose="020B0503030403020204" pitchFamily="34" charset="0"/>
              </a:rPr>
              <a:t> The right atrium, which receives blood from the systemic circulation, is larger than the left atrium, which receives blood from the lungs only. </a:t>
            </a:r>
          </a:p>
          <a:p>
            <a:pPr>
              <a:spcBef>
                <a:spcPct val="0"/>
              </a:spcBef>
              <a:buFontTx/>
              <a:buNone/>
            </a:pPr>
            <a:r>
              <a:rPr lang="en-GB" altLang="en-US">
                <a:solidFill>
                  <a:srgbClr val="000000"/>
                </a:solidFill>
                <a:latin typeface="Source Sans Pro" panose="020B0503030403020204" pitchFamily="34" charset="0"/>
              </a:rPr>
              <a:t>Both atria have thinner walls than do the ventricles since they have less pressure exerted on them than do the ventricles</a:t>
            </a:r>
            <a:endParaRPr lang="en-GB" altLang="en-US" sz="1800">
              <a:latin typeface="Arial" panose="020B0604020202020204" pitchFamily="34" charset="0"/>
            </a:endParaRPr>
          </a:p>
        </p:txBody>
      </p:sp>
    </p:spTree>
  </p:cSld>
  <p:clrMapOvr>
    <a:masterClrMapping/>
  </p:clrMapOvr>
  <p:transition spd="slow">
    <p:cove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undefined">
            <a:extLst>
              <a:ext uri="{FF2B5EF4-FFF2-40B4-BE49-F238E27FC236}">
                <a16:creationId xmlns:a16="http://schemas.microsoft.com/office/drawing/2014/main" xmlns="" id="{C09B15D2-A3B4-4B7D-BC46-3E7580A67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963" y="830263"/>
            <a:ext cx="59340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xmlns="" id="{0A3DDB67-3C5A-4FD0-ACB2-219087D0E6CF}"/>
              </a:ext>
            </a:extLst>
          </p:cNvPr>
          <p:cNvSpPr>
            <a:spLocks noGrp="1" noChangeArrowheads="1"/>
          </p:cNvSpPr>
          <p:nvPr>
            <p:ph type="title" idx="4294967295"/>
          </p:nvPr>
        </p:nvSpPr>
        <p:spPr>
          <a:xfrm>
            <a:off x="457200" y="-25400"/>
            <a:ext cx="8229600" cy="1141413"/>
          </a:xfrm>
        </p:spPr>
        <p:txBody>
          <a:bodyPr/>
          <a:lstStyle/>
          <a:p>
            <a:r>
              <a:rPr lang="en-US" altLang="en-US" b="1"/>
              <a:t>FUNCTIONS OF THE HEART</a:t>
            </a:r>
            <a:endParaRPr lang="en-US" altLang="en-US"/>
          </a:p>
        </p:txBody>
      </p:sp>
      <p:sp>
        <p:nvSpPr>
          <p:cNvPr id="17411" name="Content Placeholder 2">
            <a:extLst>
              <a:ext uri="{FF2B5EF4-FFF2-40B4-BE49-F238E27FC236}">
                <a16:creationId xmlns:a16="http://schemas.microsoft.com/office/drawing/2014/main" xmlns="" id="{F4FBBA67-3068-4308-8EB6-24D26B3611D9}"/>
              </a:ext>
            </a:extLst>
          </p:cNvPr>
          <p:cNvSpPr>
            <a:spLocks noGrp="1" noChangeArrowheads="1"/>
          </p:cNvSpPr>
          <p:nvPr>
            <p:ph idx="4294967295"/>
          </p:nvPr>
        </p:nvSpPr>
        <p:spPr>
          <a:xfrm>
            <a:off x="323850" y="1125538"/>
            <a:ext cx="8496300" cy="5543550"/>
          </a:xfrm>
        </p:spPr>
        <p:txBody>
          <a:bodyPr/>
          <a:lstStyle/>
          <a:p>
            <a:pPr algn="just"/>
            <a:r>
              <a:rPr lang="en-US" altLang="en-US" b="1"/>
              <a:t>Generating blood pressure</a:t>
            </a:r>
          </a:p>
          <a:p>
            <a:pPr algn="just"/>
            <a:r>
              <a:rPr lang="en-US" altLang="en-US" b="1"/>
              <a:t>Routing blood</a:t>
            </a:r>
          </a:p>
          <a:p>
            <a:pPr marL="0" lvl="1" indent="0" algn="just">
              <a:buFont typeface="Arial" panose="020B0604020202020204" pitchFamily="34" charset="0"/>
              <a:buNone/>
            </a:pPr>
            <a:r>
              <a:rPr lang="en-US" altLang="en-US" sz="3200" b="1"/>
              <a:t>       Heart separates pulmonary and systemic</a:t>
            </a:r>
          </a:p>
          <a:p>
            <a:pPr marL="0" lvl="1" indent="0" algn="just">
              <a:buFont typeface="Arial" panose="020B0604020202020204" pitchFamily="34" charset="0"/>
              <a:buNone/>
            </a:pPr>
            <a:r>
              <a:rPr lang="en-US" altLang="en-US" sz="3200" b="1"/>
              <a:t>       circulations</a:t>
            </a:r>
          </a:p>
          <a:p>
            <a:pPr algn="just"/>
            <a:r>
              <a:rPr lang="en-US" altLang="en-US" b="1"/>
              <a:t>Ensuring one-way blood flow</a:t>
            </a:r>
          </a:p>
          <a:p>
            <a:pPr marL="0" lvl="1" indent="0" algn="just">
              <a:buFont typeface="Arial" panose="020B0604020202020204" pitchFamily="34" charset="0"/>
              <a:buNone/>
            </a:pPr>
            <a:r>
              <a:rPr lang="en-US" altLang="en-US" b="1"/>
              <a:t>        </a:t>
            </a:r>
            <a:r>
              <a:rPr lang="en-US" altLang="en-US" sz="3200" b="1"/>
              <a:t>Heart valves ensure one-way flow</a:t>
            </a:r>
          </a:p>
          <a:p>
            <a:pPr algn="just"/>
            <a:r>
              <a:rPr lang="en-US" altLang="en-US" b="1"/>
              <a:t>Regulating blood supply</a:t>
            </a:r>
          </a:p>
          <a:p>
            <a:pPr marL="0" lvl="1" indent="0" algn="just">
              <a:buFont typeface="Arial" panose="020B0604020202020204" pitchFamily="34" charset="0"/>
              <a:buNone/>
            </a:pPr>
            <a:r>
              <a:rPr lang="en-US" altLang="en-US" b="1"/>
              <a:t>        </a:t>
            </a:r>
          </a:p>
          <a:p>
            <a:endParaRPr lang="en-US" altLang="en-US" b="1"/>
          </a:p>
          <a:p>
            <a:endParaRPr lang="en-US" altLang="en-US" b="1"/>
          </a:p>
          <a:p>
            <a:endParaRPr lang="en-IN" altLang="en-US"/>
          </a:p>
        </p:txBody>
      </p:sp>
    </p:spTree>
  </p:cSld>
  <p:clrMapOvr>
    <a:masterClrMapping/>
  </p:clrMapOvr>
  <p:transition spd="slow">
    <p:cove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a:extLst>
              <a:ext uri="{FF2B5EF4-FFF2-40B4-BE49-F238E27FC236}">
                <a16:creationId xmlns:a16="http://schemas.microsoft.com/office/drawing/2014/main" xmlns="" id="{1FAEEF61-1F7A-4380-ACB1-29492676DE12}"/>
              </a:ext>
            </a:extLst>
          </p:cNvPr>
          <p:cNvSpPr>
            <a:spLocks noChangeArrowheads="1"/>
          </p:cNvSpPr>
          <p:nvPr/>
        </p:nvSpPr>
        <p:spPr bwMode="auto">
          <a:xfrm>
            <a:off x="576263" y="1417638"/>
            <a:ext cx="7920037"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400" b="1">
                <a:solidFill>
                  <a:srgbClr val="FF0000"/>
                </a:solidFill>
                <a:latin typeface="Source Sans Pro" panose="020B0503030403020204" pitchFamily="34" charset="0"/>
              </a:rPr>
              <a:t>blood vessels </a:t>
            </a:r>
            <a:r>
              <a:rPr lang="en-GB" altLang="en-US" sz="2400">
                <a:solidFill>
                  <a:srgbClr val="212529"/>
                </a:solidFill>
                <a:latin typeface="Source Sans Pro" panose="020B0503030403020204" pitchFamily="34" charset="0"/>
              </a:rPr>
              <a:t>are the channels through which blood is distributed to body tissues. </a:t>
            </a:r>
          </a:p>
          <a:p>
            <a:pPr>
              <a:spcBef>
                <a:spcPct val="0"/>
              </a:spcBef>
              <a:buFontTx/>
              <a:buNone/>
            </a:pPr>
            <a:r>
              <a:rPr lang="en-GB" altLang="en-US" sz="2400">
                <a:solidFill>
                  <a:srgbClr val="212529"/>
                </a:solidFill>
                <a:latin typeface="Source Sans Pro" panose="020B0503030403020204" pitchFamily="34" charset="0"/>
              </a:rPr>
              <a:t>The vessels make up two closed systems of tubes that begin and end at the </a:t>
            </a:r>
            <a:r>
              <a:rPr lang="en-GB" altLang="en-US" sz="2400">
                <a:solidFill>
                  <a:srgbClr val="0065A8"/>
                </a:solidFill>
                <a:latin typeface="Source Sans Pro" panose="020B0503030403020204" pitchFamily="34" charset="0"/>
                <a:hlinkClick r:id="rId2"/>
              </a:rPr>
              <a:t>heart</a:t>
            </a:r>
            <a:endParaRPr lang="en-GB" altLang="en-US" sz="2400">
              <a:solidFill>
                <a:srgbClr val="0065A8"/>
              </a:solidFill>
              <a:latin typeface="Source Sans Pro" panose="020B0503030403020204" pitchFamily="34" charset="0"/>
            </a:endParaRPr>
          </a:p>
          <a:p>
            <a:pPr>
              <a:spcBef>
                <a:spcPct val="0"/>
              </a:spcBef>
              <a:buFontTx/>
              <a:buNone/>
            </a:pPr>
            <a:endParaRPr lang="en-GB" altLang="en-US" sz="2400">
              <a:solidFill>
                <a:srgbClr val="212529"/>
              </a:solidFill>
              <a:latin typeface="Source Sans Pro" panose="020B0503030403020204" pitchFamily="34" charset="0"/>
            </a:endParaRPr>
          </a:p>
          <a:p>
            <a:pPr>
              <a:spcBef>
                <a:spcPct val="0"/>
              </a:spcBef>
              <a:buFontTx/>
              <a:buNone/>
            </a:pPr>
            <a:r>
              <a:rPr lang="en-GB" altLang="en-US" sz="2400">
                <a:solidFill>
                  <a:srgbClr val="212529"/>
                </a:solidFill>
                <a:latin typeface="Source Sans Pro" panose="020B0503030403020204" pitchFamily="34" charset="0"/>
              </a:rPr>
              <a:t>One system, the </a:t>
            </a:r>
            <a:r>
              <a:rPr lang="en-GB" altLang="en-US" sz="2400">
                <a:solidFill>
                  <a:srgbClr val="0065A8"/>
                </a:solidFill>
                <a:latin typeface="Source Sans Pro" panose="020B0503030403020204" pitchFamily="34" charset="0"/>
              </a:rPr>
              <a:t>pulmonary</a:t>
            </a:r>
            <a:r>
              <a:rPr lang="en-GB" altLang="en-US" sz="2400">
                <a:solidFill>
                  <a:srgbClr val="212529"/>
                </a:solidFill>
                <a:latin typeface="Source Sans Pro" panose="020B0503030403020204" pitchFamily="34" charset="0"/>
              </a:rPr>
              <a:t> vessels, transports blood from the </a:t>
            </a:r>
            <a:r>
              <a:rPr lang="en-GB" altLang="en-US" sz="2400">
                <a:solidFill>
                  <a:srgbClr val="FF0000"/>
                </a:solidFill>
                <a:latin typeface="Source Sans Pro" panose="020B0503030403020204" pitchFamily="34" charset="0"/>
              </a:rPr>
              <a:t>right ventricle</a:t>
            </a:r>
            <a:r>
              <a:rPr lang="en-GB" altLang="en-US" sz="2400">
                <a:solidFill>
                  <a:srgbClr val="212529"/>
                </a:solidFill>
                <a:latin typeface="Source Sans Pro" panose="020B0503030403020204" pitchFamily="34" charset="0"/>
              </a:rPr>
              <a:t> to the lungs and back to the </a:t>
            </a:r>
            <a:r>
              <a:rPr lang="en-GB" altLang="en-US" sz="2400">
                <a:solidFill>
                  <a:srgbClr val="0065A8"/>
                </a:solidFill>
                <a:latin typeface="Source Sans Pro" panose="020B0503030403020204" pitchFamily="34" charset="0"/>
              </a:rPr>
              <a:t>left</a:t>
            </a:r>
            <a:r>
              <a:rPr lang="en-GB" altLang="en-US" sz="2400">
                <a:solidFill>
                  <a:srgbClr val="212529"/>
                </a:solidFill>
                <a:latin typeface="Source Sans Pro" panose="020B0503030403020204" pitchFamily="34" charset="0"/>
              </a:rPr>
              <a:t> </a:t>
            </a:r>
            <a:r>
              <a:rPr lang="en-GB" altLang="en-US" sz="2400">
                <a:solidFill>
                  <a:srgbClr val="0065A8"/>
                </a:solidFill>
                <a:latin typeface="Source Sans Pro" panose="020B0503030403020204" pitchFamily="34" charset="0"/>
              </a:rPr>
              <a:t>atrium</a:t>
            </a:r>
            <a:r>
              <a:rPr lang="en-GB" altLang="en-US" sz="2400">
                <a:solidFill>
                  <a:srgbClr val="212529"/>
                </a:solidFill>
                <a:latin typeface="Source Sans Pro" panose="020B0503030403020204" pitchFamily="34" charset="0"/>
              </a:rPr>
              <a:t>.</a:t>
            </a:r>
          </a:p>
          <a:p>
            <a:pPr>
              <a:spcBef>
                <a:spcPct val="0"/>
              </a:spcBef>
              <a:buFontTx/>
              <a:buNone/>
            </a:pPr>
            <a:endParaRPr lang="en-GB" altLang="en-US" sz="2400">
              <a:solidFill>
                <a:srgbClr val="212529"/>
              </a:solidFill>
              <a:latin typeface="Source Sans Pro" panose="020B0503030403020204" pitchFamily="34" charset="0"/>
            </a:endParaRPr>
          </a:p>
          <a:p>
            <a:pPr>
              <a:spcBef>
                <a:spcPct val="0"/>
              </a:spcBef>
              <a:buFontTx/>
              <a:buNone/>
            </a:pPr>
            <a:r>
              <a:rPr lang="en-GB" altLang="en-US" sz="2400">
                <a:solidFill>
                  <a:srgbClr val="212529"/>
                </a:solidFill>
                <a:latin typeface="Source Sans Pro" panose="020B0503030403020204" pitchFamily="34" charset="0"/>
              </a:rPr>
              <a:t> The other system, the </a:t>
            </a:r>
            <a:r>
              <a:rPr lang="en-GB" altLang="en-US" sz="2400">
                <a:solidFill>
                  <a:srgbClr val="0065A8"/>
                </a:solidFill>
                <a:latin typeface="Source Sans Pro" panose="020B0503030403020204" pitchFamily="34" charset="0"/>
              </a:rPr>
              <a:t>systemic</a:t>
            </a:r>
            <a:r>
              <a:rPr lang="en-GB" altLang="en-US" sz="2400">
                <a:solidFill>
                  <a:srgbClr val="212529"/>
                </a:solidFill>
                <a:latin typeface="Source Sans Pro" panose="020B0503030403020204" pitchFamily="34" charset="0"/>
              </a:rPr>
              <a:t> vessels, carries blood from the </a:t>
            </a:r>
            <a:r>
              <a:rPr lang="en-GB" altLang="en-US" sz="2400">
                <a:solidFill>
                  <a:srgbClr val="FF0000"/>
                </a:solidFill>
                <a:latin typeface="Source Sans Pro" panose="020B0503030403020204" pitchFamily="34" charset="0"/>
              </a:rPr>
              <a:t>left ventricle </a:t>
            </a:r>
            <a:r>
              <a:rPr lang="en-GB" altLang="en-US" sz="2400">
                <a:solidFill>
                  <a:srgbClr val="212529"/>
                </a:solidFill>
                <a:latin typeface="Source Sans Pro" panose="020B0503030403020204" pitchFamily="34" charset="0"/>
              </a:rPr>
              <a:t>to the tissues in all parts of the body and then returns the blood to the right atrium.</a:t>
            </a:r>
          </a:p>
          <a:p>
            <a:pPr>
              <a:spcBef>
                <a:spcPct val="0"/>
              </a:spcBef>
              <a:buFontTx/>
              <a:buNone/>
            </a:pPr>
            <a:r>
              <a:rPr lang="en-GB" altLang="en-US" sz="2400">
                <a:solidFill>
                  <a:srgbClr val="212529"/>
                </a:solidFill>
                <a:latin typeface="Source Sans Pro" panose="020B0503030403020204" pitchFamily="34" charset="0"/>
              </a:rPr>
              <a:t> Based on their </a:t>
            </a:r>
            <a:r>
              <a:rPr lang="en-GB" altLang="en-US" sz="2400">
                <a:solidFill>
                  <a:srgbClr val="0070C0"/>
                </a:solidFill>
                <a:latin typeface="Source Sans Pro" panose="020B0503030403020204" pitchFamily="34" charset="0"/>
              </a:rPr>
              <a:t>structure and function</a:t>
            </a:r>
            <a:r>
              <a:rPr lang="en-GB" altLang="en-US" sz="2400">
                <a:solidFill>
                  <a:srgbClr val="212529"/>
                </a:solidFill>
                <a:latin typeface="Source Sans Pro" panose="020B0503030403020204" pitchFamily="34" charset="0"/>
              </a:rPr>
              <a:t>, blood vessels are classified as either </a:t>
            </a:r>
            <a:r>
              <a:rPr lang="en-GB" altLang="en-US" sz="2400" b="1">
                <a:solidFill>
                  <a:srgbClr val="FF0000"/>
                </a:solidFill>
                <a:latin typeface="Source Sans Pro" panose="020B0503030403020204" pitchFamily="34" charset="0"/>
                <a:hlinkClick r:id="rId3"/>
              </a:rPr>
              <a:t>arteries</a:t>
            </a:r>
            <a:r>
              <a:rPr lang="en-GB" altLang="en-US" sz="2400" b="1">
                <a:solidFill>
                  <a:srgbClr val="FF0000"/>
                </a:solidFill>
                <a:latin typeface="Source Sans Pro" panose="020B0503030403020204" pitchFamily="34" charset="0"/>
              </a:rPr>
              <a:t>, </a:t>
            </a:r>
            <a:r>
              <a:rPr lang="en-GB" altLang="en-US" sz="2400" b="1">
                <a:solidFill>
                  <a:srgbClr val="FF0000"/>
                </a:solidFill>
                <a:latin typeface="Source Sans Pro" panose="020B0503030403020204" pitchFamily="34" charset="0"/>
                <a:hlinkClick r:id="rId4"/>
              </a:rPr>
              <a:t>capillaries</a:t>
            </a:r>
            <a:r>
              <a:rPr lang="en-GB" altLang="en-US" sz="2400" b="1">
                <a:solidFill>
                  <a:srgbClr val="FF0000"/>
                </a:solidFill>
                <a:latin typeface="Source Sans Pro" panose="020B0503030403020204" pitchFamily="34" charset="0"/>
              </a:rPr>
              <a:t>, or </a:t>
            </a:r>
            <a:r>
              <a:rPr lang="en-GB" altLang="en-US" sz="2400" b="1">
                <a:solidFill>
                  <a:srgbClr val="FF0000"/>
                </a:solidFill>
                <a:latin typeface="Source Sans Pro" panose="020B0503030403020204" pitchFamily="34" charset="0"/>
                <a:hlinkClick r:id="rId5"/>
              </a:rPr>
              <a:t>veins</a:t>
            </a:r>
            <a:r>
              <a:rPr lang="en-GB" altLang="en-US" sz="2400" b="1">
                <a:solidFill>
                  <a:srgbClr val="FF0000"/>
                </a:solidFill>
                <a:latin typeface="Source Sans Pro" panose="020B0503030403020204" pitchFamily="34" charset="0"/>
              </a:rPr>
              <a:t>.</a:t>
            </a:r>
          </a:p>
        </p:txBody>
      </p:sp>
      <p:sp>
        <p:nvSpPr>
          <p:cNvPr id="18435" name="Rectangle 2">
            <a:extLst>
              <a:ext uri="{FF2B5EF4-FFF2-40B4-BE49-F238E27FC236}">
                <a16:creationId xmlns:a16="http://schemas.microsoft.com/office/drawing/2014/main" xmlns="" id="{F57F011B-7F45-4671-A9B9-298D74788FC5}"/>
              </a:ext>
            </a:extLst>
          </p:cNvPr>
          <p:cNvSpPr txBox="1">
            <a:spLocks noChangeArrowheads="1"/>
          </p:cNvSpPr>
          <p:nvPr/>
        </p:nvSpPr>
        <p:spPr bwMode="auto">
          <a:xfrm>
            <a:off x="107950" y="274638"/>
            <a:ext cx="8856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4000">
                <a:solidFill>
                  <a:srgbClr val="212529"/>
                </a:solidFill>
                <a:latin typeface="Merriweather"/>
              </a:rPr>
              <a:t>Classification &amp; Structure of Blood Vessels</a:t>
            </a:r>
          </a:p>
        </p:txBody>
      </p:sp>
    </p:spTree>
  </p:cSld>
  <p:clrMapOvr>
    <a:masterClrMapping/>
  </p:clrMapOvr>
  <p:transition spd="slow">
    <p:cove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xmlns="" id="{66D083D3-62C3-49A7-977E-22C582E8317B}"/>
              </a:ext>
            </a:extLst>
          </p:cNvPr>
          <p:cNvSpPr>
            <a:spLocks noGrp="1" noChangeArrowheads="1"/>
          </p:cNvSpPr>
          <p:nvPr>
            <p:ph type="title" idx="4294967295"/>
          </p:nvPr>
        </p:nvSpPr>
        <p:spPr>
          <a:xfrm>
            <a:off x="0" y="74613"/>
            <a:ext cx="9144000" cy="762000"/>
          </a:xfrm>
        </p:spPr>
        <p:txBody>
          <a:bodyPr>
            <a:normAutofit fontScale="90000"/>
          </a:bodyPr>
          <a:lstStyle/>
          <a:p>
            <a:pPr eaLnBrk="1" hangingPunct="1"/>
            <a:r>
              <a:rPr lang="en-US" altLang="en-US" b="1"/>
              <a:t>BLOOD VESSELS</a:t>
            </a:r>
          </a:p>
        </p:txBody>
      </p:sp>
      <p:sp>
        <p:nvSpPr>
          <p:cNvPr id="19459" name="Rectangle 3">
            <a:extLst>
              <a:ext uri="{FF2B5EF4-FFF2-40B4-BE49-F238E27FC236}">
                <a16:creationId xmlns:a16="http://schemas.microsoft.com/office/drawing/2014/main" xmlns="" id="{33873D4B-A56C-4AD8-998C-CD4657598274}"/>
              </a:ext>
            </a:extLst>
          </p:cNvPr>
          <p:cNvSpPr>
            <a:spLocks noGrp="1" noChangeArrowheads="1"/>
          </p:cNvSpPr>
          <p:nvPr>
            <p:ph type="body" sz="half" idx="4294967295"/>
          </p:nvPr>
        </p:nvSpPr>
        <p:spPr>
          <a:xfrm>
            <a:off x="395288" y="1196975"/>
            <a:ext cx="8208962" cy="4895850"/>
          </a:xfrm>
        </p:spPr>
        <p:txBody>
          <a:bodyPr/>
          <a:lstStyle/>
          <a:p>
            <a:pPr marL="0" indent="0" eaLnBrk="1" hangingPunct="1">
              <a:lnSpc>
                <a:spcPct val="90000"/>
              </a:lnSpc>
              <a:buFont typeface="Arial" panose="020B0604020202020204" pitchFamily="34" charset="0"/>
              <a:buNone/>
            </a:pPr>
            <a:endParaRPr lang="en-CA" altLang="en-US" b="1"/>
          </a:p>
          <a:p>
            <a:pPr marL="0" indent="0" eaLnBrk="1" hangingPunct="1">
              <a:lnSpc>
                <a:spcPct val="90000"/>
              </a:lnSpc>
            </a:pPr>
            <a:r>
              <a:rPr lang="en-CA" altLang="en-US" b="1"/>
              <a:t>Blood Vessels -A closed network of tubes</a:t>
            </a:r>
          </a:p>
          <a:p>
            <a:pPr marL="0" indent="0" eaLnBrk="1" hangingPunct="1">
              <a:lnSpc>
                <a:spcPct val="90000"/>
              </a:lnSpc>
              <a:buFont typeface="Arial" panose="020B0604020202020204" pitchFamily="34" charset="0"/>
              <a:buNone/>
            </a:pPr>
            <a:endParaRPr lang="en-CA" altLang="en-US" b="1"/>
          </a:p>
          <a:p>
            <a:pPr marL="0" indent="0" eaLnBrk="1" hangingPunct="1">
              <a:lnSpc>
                <a:spcPct val="90000"/>
              </a:lnSpc>
            </a:pPr>
            <a:r>
              <a:rPr lang="en-CA" altLang="en-US" b="1"/>
              <a:t>These includes:</a:t>
            </a:r>
          </a:p>
          <a:p>
            <a:pPr marL="0" indent="0" eaLnBrk="1" hangingPunct="1">
              <a:lnSpc>
                <a:spcPct val="90000"/>
              </a:lnSpc>
              <a:buFont typeface="Wingdings" panose="05000000000000000000" pitchFamily="2" charset="2"/>
              <a:buChar char="Ø"/>
            </a:pPr>
            <a:r>
              <a:rPr lang="en-CA" altLang="en-US" b="1"/>
              <a:t>                             Arteries</a:t>
            </a:r>
          </a:p>
          <a:p>
            <a:pPr marL="0" indent="0" eaLnBrk="1" hangingPunct="1">
              <a:lnSpc>
                <a:spcPct val="90000"/>
              </a:lnSpc>
              <a:buFont typeface="Wingdings" panose="05000000000000000000" pitchFamily="2" charset="2"/>
              <a:buChar char="Ø"/>
            </a:pPr>
            <a:r>
              <a:rPr lang="en-CA" altLang="en-US" b="1"/>
              <a:t>                             Capillaries  </a:t>
            </a:r>
          </a:p>
          <a:p>
            <a:pPr marL="0" indent="0" eaLnBrk="1" hangingPunct="1">
              <a:lnSpc>
                <a:spcPct val="90000"/>
              </a:lnSpc>
              <a:buFont typeface="Wingdings" panose="05000000000000000000" pitchFamily="2" charset="2"/>
              <a:buChar char="Ø"/>
            </a:pPr>
            <a:r>
              <a:rPr lang="en-CA" altLang="en-US" b="1"/>
              <a:t>                             Veins</a:t>
            </a:r>
          </a:p>
          <a:p>
            <a:pPr marL="457200" lvl="1" indent="0" eaLnBrk="1" hangingPunct="1">
              <a:lnSpc>
                <a:spcPct val="90000"/>
              </a:lnSpc>
            </a:pPr>
            <a:endParaRPr lang="en-CA" altLang="en-US" sz="2400"/>
          </a:p>
          <a:p>
            <a:pPr marL="457200" lvl="1" indent="0" eaLnBrk="1" hangingPunct="1">
              <a:lnSpc>
                <a:spcPct val="90000"/>
              </a:lnSpc>
              <a:buFont typeface="Arial" panose="020B0604020202020204" pitchFamily="34" charset="0"/>
              <a:buNone/>
            </a:pPr>
            <a:endParaRPr lang="en-CA" altLang="en-US" sz="2400"/>
          </a:p>
        </p:txBody>
      </p:sp>
    </p:spTree>
  </p:cSld>
  <p:clrMapOvr>
    <a:masterClrMapping/>
  </p:clrMapOvr>
  <p:transition spd="slow">
    <p:cove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a:extLst>
              <a:ext uri="{FF2B5EF4-FFF2-40B4-BE49-F238E27FC236}">
                <a16:creationId xmlns:a16="http://schemas.microsoft.com/office/drawing/2014/main" xmlns="" id="{AAAC8817-F681-4EDA-8625-7462287D92C9}"/>
              </a:ext>
            </a:extLst>
          </p:cNvPr>
          <p:cNvSpPr>
            <a:spLocks noGrp="1" noChangeArrowheads="1"/>
          </p:cNvSpPr>
          <p:nvPr>
            <p:ph type="title" idx="4294967295"/>
          </p:nvPr>
        </p:nvSpPr>
        <p:spPr/>
        <p:txBody>
          <a:bodyPr/>
          <a:lstStyle/>
          <a:p>
            <a:pPr eaLnBrk="1" hangingPunct="1"/>
            <a:r>
              <a:rPr lang="en-US" altLang="en-US" b="1"/>
              <a:t>BLOOD VESSELS</a:t>
            </a:r>
          </a:p>
        </p:txBody>
      </p:sp>
      <p:sp>
        <p:nvSpPr>
          <p:cNvPr id="20483" name="Content Placeholder 5">
            <a:extLst>
              <a:ext uri="{FF2B5EF4-FFF2-40B4-BE49-F238E27FC236}">
                <a16:creationId xmlns:a16="http://schemas.microsoft.com/office/drawing/2014/main" xmlns="" id="{708EEBCC-035E-411F-9FFD-F7CF9E14DE7A}"/>
              </a:ext>
            </a:extLst>
          </p:cNvPr>
          <p:cNvSpPr>
            <a:spLocks noGrp="1" noChangeArrowheads="1"/>
          </p:cNvSpPr>
          <p:nvPr>
            <p:ph idx="4294967295"/>
          </p:nvPr>
        </p:nvSpPr>
        <p:spPr>
          <a:xfrm>
            <a:off x="457200" y="1412875"/>
            <a:ext cx="8229600" cy="4679950"/>
          </a:xfrm>
        </p:spPr>
        <p:txBody>
          <a:bodyPr/>
          <a:lstStyle/>
          <a:p>
            <a:pPr marL="457200" lvl="1" indent="0" eaLnBrk="1" hangingPunct="1">
              <a:lnSpc>
                <a:spcPct val="90000"/>
              </a:lnSpc>
              <a:buClr>
                <a:srgbClr val="2DA2BF"/>
              </a:buClr>
              <a:buFont typeface="Arial" panose="020B0604020202020204" pitchFamily="34" charset="0"/>
              <a:buNone/>
            </a:pPr>
            <a:r>
              <a:rPr lang="en-US" altLang="en-US" b="1"/>
              <a:t>-Arteries(Distributing channel)</a:t>
            </a:r>
          </a:p>
          <a:p>
            <a:pPr lvl="2" eaLnBrk="1" hangingPunct="1">
              <a:lnSpc>
                <a:spcPct val="90000"/>
              </a:lnSpc>
              <a:buClr>
                <a:srgbClr val="DA1F28"/>
              </a:buClr>
            </a:pPr>
            <a:r>
              <a:rPr lang="en-US" altLang="en-US" sz="2800" b="1"/>
              <a:t> Thick walled tubes</a:t>
            </a:r>
          </a:p>
          <a:p>
            <a:pPr lvl="2" eaLnBrk="1" hangingPunct="1">
              <a:lnSpc>
                <a:spcPct val="90000"/>
              </a:lnSpc>
              <a:buClr>
                <a:srgbClr val="DA1F28"/>
              </a:buClr>
            </a:pPr>
            <a:r>
              <a:rPr lang="en-US" altLang="en-US" sz="2800" b="1"/>
              <a:t> Elastic Fibers</a:t>
            </a:r>
          </a:p>
          <a:p>
            <a:pPr lvl="2" eaLnBrk="1" hangingPunct="1">
              <a:lnSpc>
                <a:spcPct val="90000"/>
              </a:lnSpc>
              <a:buClr>
                <a:srgbClr val="DA1F28"/>
              </a:buClr>
            </a:pPr>
            <a:r>
              <a:rPr lang="en-US" altLang="en-US" sz="2800" b="1"/>
              <a:t> Circular Smooth Muscle</a:t>
            </a:r>
            <a:r>
              <a:rPr lang="en-US" altLang="en-US" sz="3200" b="1"/>
              <a:t>                 </a:t>
            </a:r>
            <a:r>
              <a:rPr lang="en-US" altLang="en-US" sz="2800" b="1"/>
              <a:t>    </a:t>
            </a:r>
          </a:p>
          <a:p>
            <a:pPr marL="457200" lvl="1" indent="0" eaLnBrk="1" hangingPunct="1">
              <a:lnSpc>
                <a:spcPct val="90000"/>
              </a:lnSpc>
            </a:pPr>
            <a:endParaRPr lang="en-US" altLang="en-US" b="1"/>
          </a:p>
          <a:p>
            <a:pPr marL="457200" lvl="1" indent="0" eaLnBrk="1" hangingPunct="1">
              <a:lnSpc>
                <a:spcPct val="90000"/>
              </a:lnSpc>
            </a:pPr>
            <a:r>
              <a:rPr lang="en-US" altLang="en-US" b="1"/>
              <a:t>Capillaries (microscopic vessels)</a:t>
            </a:r>
          </a:p>
          <a:p>
            <a:pPr lvl="2" eaLnBrk="1" hangingPunct="1">
              <a:lnSpc>
                <a:spcPct val="90000"/>
              </a:lnSpc>
            </a:pPr>
            <a:r>
              <a:rPr lang="en-US" altLang="en-US" sz="2800" b="1"/>
              <a:t>One cell thick</a:t>
            </a:r>
          </a:p>
          <a:p>
            <a:pPr lvl="2" eaLnBrk="1" hangingPunct="1">
              <a:lnSpc>
                <a:spcPct val="90000"/>
              </a:lnSpc>
            </a:pPr>
            <a:r>
              <a:rPr lang="en-US" altLang="en-US" sz="2800" b="1"/>
              <a:t>Serves the Respiratory System</a:t>
            </a:r>
          </a:p>
          <a:p>
            <a:pPr marL="457200" lvl="1" indent="0" eaLnBrk="1" hangingPunct="1">
              <a:lnSpc>
                <a:spcPct val="90000"/>
              </a:lnSpc>
              <a:buFont typeface="Arial" panose="020B0604020202020204" pitchFamily="34" charset="0"/>
              <a:buNone/>
            </a:pPr>
            <a:endParaRPr lang="en-US" altLang="en-US" b="1"/>
          </a:p>
          <a:p>
            <a:pPr marL="457200" lvl="1" indent="0" eaLnBrk="1" hangingPunct="1">
              <a:lnSpc>
                <a:spcPct val="90000"/>
              </a:lnSpc>
            </a:pPr>
            <a:r>
              <a:rPr lang="en-US" altLang="en-US" b="1"/>
              <a:t>Veins (draining channel)</a:t>
            </a:r>
          </a:p>
          <a:p>
            <a:pPr marL="107950" indent="0" eaLnBrk="1" hangingPunct="1">
              <a:buFont typeface="Wingdings 3" panose="05040102010807070707" pitchFamily="18" charset="2"/>
              <a:buNone/>
            </a:pPr>
            <a:endParaRPr lang="en-IN" altLang="en-US"/>
          </a:p>
        </p:txBody>
      </p:sp>
    </p:spTree>
  </p:cSld>
  <p:clrMapOvr>
    <a:masterClrMapping/>
  </p:clrMapOvr>
  <p:transition spd="slow">
    <p:cove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xmlns="" id="{0FD343ED-7BA7-4A93-BA3C-225EE0B6CD76}"/>
              </a:ext>
            </a:extLst>
          </p:cNvPr>
          <p:cNvSpPr>
            <a:spLocks noGrp="1" noChangeArrowheads="1"/>
          </p:cNvSpPr>
          <p:nvPr>
            <p:ph type="title" idx="4294967295"/>
          </p:nvPr>
        </p:nvSpPr>
        <p:spPr>
          <a:xfrm>
            <a:off x="0" y="0"/>
            <a:ext cx="9144000" cy="762000"/>
          </a:xfrm>
        </p:spPr>
        <p:txBody>
          <a:bodyPr>
            <a:normAutofit fontScale="90000"/>
          </a:bodyPr>
          <a:lstStyle/>
          <a:p>
            <a:r>
              <a:rPr lang="en-US" altLang="en-US" b="1"/>
              <a:t>BLOOD VESSELS</a:t>
            </a:r>
          </a:p>
        </p:txBody>
      </p:sp>
      <p:sp>
        <p:nvSpPr>
          <p:cNvPr id="21507" name="Rectangle 3">
            <a:extLst>
              <a:ext uri="{FF2B5EF4-FFF2-40B4-BE49-F238E27FC236}">
                <a16:creationId xmlns:a16="http://schemas.microsoft.com/office/drawing/2014/main" xmlns="" id="{695ABFEB-C8C3-48A3-8023-EE74E6DB46DF}"/>
              </a:ext>
            </a:extLst>
          </p:cNvPr>
          <p:cNvSpPr>
            <a:spLocks noGrp="1" noChangeArrowheads="1"/>
          </p:cNvSpPr>
          <p:nvPr>
            <p:ph type="body" sz="half" idx="4294967295"/>
          </p:nvPr>
        </p:nvSpPr>
        <p:spPr>
          <a:xfrm>
            <a:off x="228600" y="1295400"/>
            <a:ext cx="4381500" cy="5257800"/>
          </a:xfrm>
        </p:spPr>
        <p:txBody>
          <a:bodyPr/>
          <a:lstStyle/>
          <a:p>
            <a:r>
              <a:rPr lang="en-CA" altLang="en-US" b="1"/>
              <a:t>General structure </a:t>
            </a:r>
          </a:p>
          <a:p>
            <a:pPr>
              <a:buFont typeface="Arial" panose="020B0604020202020204" pitchFamily="34" charset="0"/>
              <a:buNone/>
            </a:pPr>
            <a:r>
              <a:rPr lang="en-CA" altLang="en-US" b="1"/>
              <a:t>    1.Tunica intima  </a:t>
            </a:r>
          </a:p>
          <a:p>
            <a:pPr>
              <a:buFont typeface="Arial" panose="020B0604020202020204" pitchFamily="34" charset="0"/>
              <a:buNone/>
            </a:pPr>
            <a:endParaRPr lang="en-CA" altLang="en-US" b="1"/>
          </a:p>
          <a:p>
            <a:pPr>
              <a:buFont typeface="Arial" panose="020B0604020202020204" pitchFamily="34" charset="0"/>
              <a:buNone/>
            </a:pPr>
            <a:r>
              <a:rPr lang="en-CA" altLang="en-US" b="1"/>
              <a:t>    2.Tunica media</a:t>
            </a:r>
          </a:p>
          <a:p>
            <a:pPr>
              <a:buFont typeface="Arial" panose="020B0604020202020204" pitchFamily="34" charset="0"/>
              <a:buNone/>
            </a:pPr>
            <a:endParaRPr lang="en-CA" altLang="en-US" b="1"/>
          </a:p>
          <a:p>
            <a:pPr>
              <a:buFont typeface="Arial" panose="020B0604020202020204" pitchFamily="34" charset="0"/>
              <a:buNone/>
            </a:pPr>
            <a:r>
              <a:rPr lang="en-CA" altLang="en-US" b="1"/>
              <a:t>    3.Tunica adventitia</a:t>
            </a:r>
          </a:p>
          <a:p>
            <a:endParaRPr lang="en-CA" altLang="en-US" b="1">
              <a:solidFill>
                <a:schemeClr val="tx2"/>
              </a:solidFill>
            </a:endParaRPr>
          </a:p>
        </p:txBody>
      </p:sp>
      <p:pic>
        <p:nvPicPr>
          <p:cNvPr id="21508" name="ClipArt Placeholder 4">
            <a:extLst>
              <a:ext uri="{FF2B5EF4-FFF2-40B4-BE49-F238E27FC236}">
                <a16:creationId xmlns:a16="http://schemas.microsoft.com/office/drawing/2014/main" xmlns="" id="{D2D2FD68-8EE7-4B74-A9B4-AF96E2C221A6}"/>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b="18182"/>
          <a:stretch>
            <a:fillRect/>
          </a:stretch>
        </p:blipFill>
        <p:spPr>
          <a:xfrm>
            <a:off x="5076825" y="1844675"/>
            <a:ext cx="3743325" cy="3887788"/>
          </a:xfrm>
        </p:spPr>
      </p:pic>
    </p:spTree>
  </p:cSld>
  <p:clrMapOvr>
    <a:masterClrMapping/>
  </p:clrMapOvr>
  <p:transition spd="slow">
    <p:cove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xmlns="" id="{0F33024C-AF7B-4A32-A30A-1250078815F2}"/>
              </a:ext>
            </a:extLst>
          </p:cNvPr>
          <p:cNvSpPr>
            <a:spLocks noGrp="1" noChangeArrowheads="1"/>
          </p:cNvSpPr>
          <p:nvPr>
            <p:ph type="title" idx="4294967295"/>
          </p:nvPr>
        </p:nvSpPr>
        <p:spPr>
          <a:xfrm>
            <a:off x="638175" y="274638"/>
            <a:ext cx="8048625" cy="1143000"/>
          </a:xfrm>
        </p:spPr>
        <p:txBody>
          <a:bodyPr/>
          <a:lstStyle/>
          <a:p>
            <a:pPr eaLnBrk="1" hangingPunct="1"/>
            <a:r>
              <a:rPr lang="en-CA" altLang="en-US" b="1"/>
              <a:t>ARTERIES</a:t>
            </a:r>
          </a:p>
        </p:txBody>
      </p:sp>
      <p:sp>
        <p:nvSpPr>
          <p:cNvPr id="22531" name="Rectangle 4">
            <a:extLst>
              <a:ext uri="{FF2B5EF4-FFF2-40B4-BE49-F238E27FC236}">
                <a16:creationId xmlns:a16="http://schemas.microsoft.com/office/drawing/2014/main" xmlns="" id="{198F4B9A-D868-4B84-9D20-A7C8496E41B2}"/>
              </a:ext>
            </a:extLst>
          </p:cNvPr>
          <p:cNvSpPr>
            <a:spLocks noGrp="1" noChangeArrowheads="1"/>
          </p:cNvSpPr>
          <p:nvPr>
            <p:ph type="body" sz="half" idx="4294967295"/>
          </p:nvPr>
        </p:nvSpPr>
        <p:spPr>
          <a:xfrm>
            <a:off x="457200" y="1600200"/>
            <a:ext cx="4038600" cy="4525963"/>
          </a:xfrm>
        </p:spPr>
        <p:txBody>
          <a:bodyPr>
            <a:normAutofit lnSpcReduction="10000"/>
          </a:bodyPr>
          <a:lstStyle/>
          <a:p>
            <a:pPr marL="365125" indent="-255588" algn="just" eaLnBrk="1" hangingPunct="1">
              <a:buFont typeface="Wingdings 3" panose="05040102010807070707" pitchFamily="18" charset="2"/>
              <a:buChar char=""/>
            </a:pPr>
            <a:r>
              <a:rPr lang="en-CA" altLang="en-US" sz="2800" b="1"/>
              <a:t>Blood vessels that carry blood away from the heart are called arteries.  </a:t>
            </a:r>
          </a:p>
          <a:p>
            <a:pPr marL="365125" indent="-255588" algn="just" eaLnBrk="1" hangingPunct="1">
              <a:buFont typeface="Wingdings 3" panose="05040102010807070707" pitchFamily="18" charset="2"/>
              <a:buChar char=""/>
            </a:pPr>
            <a:r>
              <a:rPr lang="en-CA" altLang="en-US" sz="2800" b="1"/>
              <a:t>They are the thickest blood vessels and they carry blood high in oxygen known as </a:t>
            </a:r>
            <a:r>
              <a:rPr lang="en-CA" altLang="en-US" sz="2800" b="1">
                <a:solidFill>
                  <a:srgbClr val="FF0000"/>
                </a:solidFill>
              </a:rPr>
              <a:t>oxygenated blood (oxygen rich blood).</a:t>
            </a:r>
          </a:p>
        </p:txBody>
      </p:sp>
      <p:sp>
        <p:nvSpPr>
          <p:cNvPr id="22532" name="Rectangle 5">
            <a:extLst>
              <a:ext uri="{FF2B5EF4-FFF2-40B4-BE49-F238E27FC236}">
                <a16:creationId xmlns:a16="http://schemas.microsoft.com/office/drawing/2014/main" xmlns="" id="{04E33CF3-E57A-4648-8592-E76EB959598F}"/>
              </a:ext>
            </a:extLst>
          </p:cNvPr>
          <p:cNvSpPr>
            <a:spLocks noGrp="1" noChangeArrowheads="1"/>
          </p:cNvSpPr>
          <p:nvPr>
            <p:ph sz="half" idx="4294967295"/>
          </p:nvPr>
        </p:nvSpPr>
        <p:spPr>
          <a:xfrm>
            <a:off x="4500563" y="1989138"/>
            <a:ext cx="4643437" cy="3714750"/>
          </a:xfrm>
        </p:spPr>
        <p:txBody>
          <a:bodyPr/>
          <a:lstStyle/>
          <a:p>
            <a:pPr eaLnBrk="1" hangingPunct="1"/>
            <a:endParaRPr lang="en-US" altLang="en-US" sz="2800"/>
          </a:p>
        </p:txBody>
      </p:sp>
      <p:pic>
        <p:nvPicPr>
          <p:cNvPr id="22533" name="Picture 7" descr="19194">
            <a:extLst>
              <a:ext uri="{FF2B5EF4-FFF2-40B4-BE49-F238E27FC236}">
                <a16:creationId xmlns:a16="http://schemas.microsoft.com/office/drawing/2014/main" xmlns="" id="{E740F8FA-9264-47DD-8C1E-E964C4FA7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1989138"/>
            <a:ext cx="46434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a:extLst>
              <a:ext uri="{FF2B5EF4-FFF2-40B4-BE49-F238E27FC236}">
                <a16:creationId xmlns:a16="http://schemas.microsoft.com/office/drawing/2014/main" xmlns="" id="{17DBC0D5-A21B-49B7-8AC7-6FE788DF1A4F}"/>
              </a:ext>
            </a:extLst>
          </p:cNvPr>
          <p:cNvSpPr>
            <a:spLocks noGrp="1" noChangeArrowheads="1"/>
          </p:cNvSpPr>
          <p:nvPr>
            <p:ph type="title" idx="4294967295"/>
          </p:nvPr>
        </p:nvSpPr>
        <p:spPr>
          <a:xfrm>
            <a:off x="457200" y="44450"/>
            <a:ext cx="8229600" cy="1143000"/>
          </a:xfrm>
        </p:spPr>
        <p:txBody>
          <a:bodyPr/>
          <a:lstStyle/>
          <a:p>
            <a:pPr eaLnBrk="1" hangingPunct="1"/>
            <a:r>
              <a:rPr lang="en-CA" altLang="en-US" b="1"/>
              <a:t>CAPILLARIES </a:t>
            </a:r>
            <a:r>
              <a:rPr lang="en-CA" altLang="en-US" b="1">
                <a:sym typeface="Wingdings" panose="05000000000000000000" pitchFamily="2" charset="2"/>
              </a:rPr>
              <a:t>(5-8 micron)</a:t>
            </a:r>
            <a:endParaRPr lang="en-CA" altLang="en-US" b="1"/>
          </a:p>
        </p:txBody>
      </p:sp>
      <p:sp>
        <p:nvSpPr>
          <p:cNvPr id="23555" name="Rectangle 5">
            <a:extLst>
              <a:ext uri="{FF2B5EF4-FFF2-40B4-BE49-F238E27FC236}">
                <a16:creationId xmlns:a16="http://schemas.microsoft.com/office/drawing/2014/main" xmlns="" id="{71B05108-E726-462C-859C-F9C01888BC93}"/>
              </a:ext>
            </a:extLst>
          </p:cNvPr>
          <p:cNvSpPr>
            <a:spLocks noGrp="1" noChangeArrowheads="1"/>
          </p:cNvSpPr>
          <p:nvPr>
            <p:ph type="body" sz="half" idx="4294967295"/>
          </p:nvPr>
        </p:nvSpPr>
        <p:spPr>
          <a:xfrm>
            <a:off x="323850" y="1639888"/>
            <a:ext cx="4038600" cy="4525962"/>
          </a:xfrm>
        </p:spPr>
        <p:txBody>
          <a:bodyPr/>
          <a:lstStyle/>
          <a:p>
            <a:pPr algn="just" eaLnBrk="1" hangingPunct="1">
              <a:lnSpc>
                <a:spcPct val="90000"/>
              </a:lnSpc>
            </a:pPr>
            <a:r>
              <a:rPr lang="en-CA" altLang="en-US" b="1"/>
              <a:t>The smallest blood vessels are capillaries and they connect the arteries and veins.</a:t>
            </a:r>
          </a:p>
          <a:p>
            <a:pPr algn="just" eaLnBrk="1" hangingPunct="1">
              <a:lnSpc>
                <a:spcPct val="90000"/>
              </a:lnSpc>
            </a:pPr>
            <a:r>
              <a:rPr lang="en-CA" altLang="en-US" b="1"/>
              <a:t>This is where the exchange of nutrients and gases occurs.</a:t>
            </a:r>
          </a:p>
          <a:p>
            <a:pPr eaLnBrk="1" hangingPunct="1">
              <a:lnSpc>
                <a:spcPct val="90000"/>
              </a:lnSpc>
              <a:buFont typeface="Wingdings 3" panose="05040102010807070707" pitchFamily="18" charset="2"/>
              <a:buNone/>
            </a:pPr>
            <a:endParaRPr lang="en-CA" altLang="en-US" sz="2800"/>
          </a:p>
        </p:txBody>
      </p:sp>
      <p:sp>
        <p:nvSpPr>
          <p:cNvPr id="23556" name="Rectangle 6">
            <a:extLst>
              <a:ext uri="{FF2B5EF4-FFF2-40B4-BE49-F238E27FC236}">
                <a16:creationId xmlns:a16="http://schemas.microsoft.com/office/drawing/2014/main" xmlns="" id="{B5EF9C16-4A03-4315-8FDC-2B7E6B17FC77}"/>
              </a:ext>
            </a:extLst>
          </p:cNvPr>
          <p:cNvSpPr>
            <a:spLocks noGrp="1" noChangeArrowheads="1"/>
          </p:cNvSpPr>
          <p:nvPr>
            <p:ph sz="half" idx="4294967295"/>
          </p:nvPr>
        </p:nvSpPr>
        <p:spPr>
          <a:xfrm>
            <a:off x="4648200" y="1600200"/>
            <a:ext cx="4038600" cy="4525963"/>
          </a:xfrm>
        </p:spPr>
        <p:txBody>
          <a:bodyPr/>
          <a:lstStyle/>
          <a:p>
            <a:pPr eaLnBrk="1" hangingPunct="1"/>
            <a:endParaRPr lang="en-US" altLang="en-US" sz="2800"/>
          </a:p>
        </p:txBody>
      </p:sp>
      <p:pic>
        <p:nvPicPr>
          <p:cNvPr id="23557" name="Picture 8" descr="image004">
            <a:extLst>
              <a:ext uri="{FF2B5EF4-FFF2-40B4-BE49-F238E27FC236}">
                <a16:creationId xmlns:a16="http://schemas.microsoft.com/office/drawing/2014/main" xmlns="" id="{394DBA26-67A3-4EAA-93B3-5F05C4B17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1628775"/>
            <a:ext cx="485933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66800" y="1524000"/>
            <a:ext cx="7344182" cy="3927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93129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llustration of the walls of a vein">
            <a:extLst>
              <a:ext uri="{FF2B5EF4-FFF2-40B4-BE49-F238E27FC236}">
                <a16:creationId xmlns:a16="http://schemas.microsoft.com/office/drawing/2014/main" xmlns="" id="{414594B8-87AA-4469-B5B9-6CB967CCC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4941888"/>
            <a:ext cx="48387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1">
            <a:extLst>
              <a:ext uri="{FF2B5EF4-FFF2-40B4-BE49-F238E27FC236}">
                <a16:creationId xmlns:a16="http://schemas.microsoft.com/office/drawing/2014/main" xmlns="" id="{B4524574-4433-490E-B362-45D2E1D75730}"/>
              </a:ext>
            </a:extLst>
          </p:cNvPr>
          <p:cNvSpPr>
            <a:spLocks noChangeArrowheads="1"/>
          </p:cNvSpPr>
          <p:nvPr/>
        </p:nvSpPr>
        <p:spPr bwMode="auto">
          <a:xfrm>
            <a:off x="287338" y="981075"/>
            <a:ext cx="8569325"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GB" altLang="en-US" sz="2000">
                <a:solidFill>
                  <a:srgbClr val="212529"/>
                </a:solidFill>
                <a:latin typeface="Source Sans Pro" panose="020B0503030403020204" pitchFamily="34" charset="0"/>
              </a:rPr>
              <a:t>The walls of veins have the same three layers as the arteries. </a:t>
            </a:r>
          </a:p>
          <a:p>
            <a:pPr>
              <a:spcBef>
                <a:spcPct val="0"/>
              </a:spcBef>
            </a:pPr>
            <a:r>
              <a:rPr lang="en-GB" altLang="en-US" sz="2000">
                <a:solidFill>
                  <a:srgbClr val="212529"/>
                </a:solidFill>
                <a:latin typeface="Source Sans Pro" panose="020B0503030403020204" pitchFamily="34" charset="0"/>
              </a:rPr>
              <a:t>Although all the layers are present, there is less smooth muscle and connective tissue.</a:t>
            </a:r>
          </a:p>
          <a:p>
            <a:pPr>
              <a:spcBef>
                <a:spcPct val="0"/>
              </a:spcBef>
            </a:pPr>
            <a:r>
              <a:rPr lang="en-GB" altLang="en-US" sz="2000">
                <a:solidFill>
                  <a:srgbClr val="212529"/>
                </a:solidFill>
                <a:latin typeface="Source Sans Pro" panose="020B0503030403020204" pitchFamily="34" charset="0"/>
              </a:rPr>
              <a:t> This makes the walls of veins thinner than those of arteries, which is related to the fact that blood in the veins has less pressure than in the arteries. </a:t>
            </a:r>
          </a:p>
          <a:p>
            <a:pPr>
              <a:spcBef>
                <a:spcPct val="0"/>
              </a:spcBef>
            </a:pPr>
            <a:r>
              <a:rPr lang="en-GB" altLang="en-US" sz="2000">
                <a:solidFill>
                  <a:srgbClr val="212529"/>
                </a:solidFill>
                <a:latin typeface="Source Sans Pro" panose="020B0503030403020204" pitchFamily="34" charset="0"/>
              </a:rPr>
              <a:t>Because the walls of the veins are thinner and less rigid than arteries, veins can hold more blood.</a:t>
            </a:r>
          </a:p>
          <a:p>
            <a:pPr>
              <a:spcBef>
                <a:spcPct val="0"/>
              </a:spcBef>
            </a:pPr>
            <a:r>
              <a:rPr lang="en-GB" altLang="en-US" sz="2000">
                <a:solidFill>
                  <a:srgbClr val="212529"/>
                </a:solidFill>
                <a:latin typeface="Source Sans Pro" panose="020B0503030403020204" pitchFamily="34" charset="0"/>
              </a:rPr>
              <a:t> Almost </a:t>
            </a:r>
            <a:r>
              <a:rPr lang="en-GB" altLang="en-US" sz="2000" b="1">
                <a:solidFill>
                  <a:srgbClr val="0070C0"/>
                </a:solidFill>
                <a:latin typeface="Source Sans Pro" panose="020B0503030403020204" pitchFamily="34" charset="0"/>
              </a:rPr>
              <a:t>70 %</a:t>
            </a:r>
            <a:r>
              <a:rPr lang="en-GB" altLang="en-US" sz="2000">
                <a:solidFill>
                  <a:srgbClr val="212529"/>
                </a:solidFill>
                <a:latin typeface="Source Sans Pro" panose="020B0503030403020204" pitchFamily="34" charset="0"/>
              </a:rPr>
              <a:t> of the total blood volume is in the veins at any given time.</a:t>
            </a:r>
          </a:p>
          <a:p>
            <a:pPr>
              <a:spcBef>
                <a:spcPct val="0"/>
              </a:spcBef>
            </a:pPr>
            <a:r>
              <a:rPr lang="en-GB" altLang="en-US" sz="2000">
                <a:solidFill>
                  <a:srgbClr val="212529"/>
                </a:solidFill>
                <a:latin typeface="Source Sans Pro" panose="020B0503030403020204" pitchFamily="34" charset="0"/>
              </a:rPr>
              <a:t> </a:t>
            </a:r>
            <a:r>
              <a:rPr lang="en-GB" altLang="en-US" sz="2000">
                <a:solidFill>
                  <a:srgbClr val="FF0000"/>
                </a:solidFill>
                <a:latin typeface="Source Sans Pro" panose="020B0503030403020204" pitchFamily="34" charset="0"/>
              </a:rPr>
              <a:t>Medium and large </a:t>
            </a:r>
            <a:r>
              <a:rPr lang="en-GB" altLang="en-US" sz="2000">
                <a:solidFill>
                  <a:srgbClr val="212529"/>
                </a:solidFill>
                <a:latin typeface="Source Sans Pro" panose="020B0503030403020204" pitchFamily="34" charset="0"/>
              </a:rPr>
              <a:t>veins have </a:t>
            </a:r>
            <a:r>
              <a:rPr lang="en-GB" altLang="en-US" sz="2000">
                <a:solidFill>
                  <a:srgbClr val="0065A8"/>
                </a:solidFill>
                <a:latin typeface="Source Sans Pro" panose="020B0503030403020204" pitchFamily="34" charset="0"/>
                <a:hlinkClick r:id="rId3"/>
              </a:rPr>
              <a:t>venous</a:t>
            </a:r>
            <a:r>
              <a:rPr lang="en-GB" altLang="en-US" sz="2000">
                <a:solidFill>
                  <a:srgbClr val="212529"/>
                </a:solidFill>
                <a:latin typeface="Source Sans Pro" panose="020B0503030403020204" pitchFamily="34" charset="0"/>
              </a:rPr>
              <a:t> </a:t>
            </a:r>
            <a:r>
              <a:rPr lang="en-GB" altLang="en-US" sz="2000">
                <a:solidFill>
                  <a:srgbClr val="0065A8"/>
                </a:solidFill>
                <a:latin typeface="Source Sans Pro" panose="020B0503030403020204" pitchFamily="34" charset="0"/>
                <a:hlinkClick r:id="rId4"/>
              </a:rPr>
              <a:t>valves</a:t>
            </a:r>
            <a:r>
              <a:rPr lang="en-GB" altLang="en-US" sz="2000">
                <a:solidFill>
                  <a:srgbClr val="212529"/>
                </a:solidFill>
                <a:latin typeface="Source Sans Pro" panose="020B0503030403020204" pitchFamily="34" charset="0"/>
              </a:rPr>
              <a:t>, similar to the </a:t>
            </a:r>
            <a:r>
              <a:rPr lang="en-GB" altLang="en-US" sz="2000">
                <a:solidFill>
                  <a:srgbClr val="0065A8"/>
                </a:solidFill>
                <a:latin typeface="Source Sans Pro" panose="020B0503030403020204" pitchFamily="34" charset="0"/>
                <a:hlinkClick r:id="rId5"/>
              </a:rPr>
              <a:t>semilunar valves</a:t>
            </a:r>
            <a:r>
              <a:rPr lang="en-GB" altLang="en-US" sz="2000">
                <a:solidFill>
                  <a:srgbClr val="212529"/>
                </a:solidFill>
                <a:latin typeface="Source Sans Pro" panose="020B0503030403020204" pitchFamily="34" charset="0"/>
              </a:rPr>
              <a:t> associated with the heart, that help keep the blood flowing toward the heart. </a:t>
            </a:r>
          </a:p>
          <a:p>
            <a:pPr>
              <a:spcBef>
                <a:spcPct val="0"/>
              </a:spcBef>
            </a:pPr>
            <a:r>
              <a:rPr lang="en-GB" altLang="en-US" sz="2000" b="1">
                <a:solidFill>
                  <a:srgbClr val="FF0000"/>
                </a:solidFill>
                <a:latin typeface="Source Sans Pro" panose="020B0503030403020204" pitchFamily="34" charset="0"/>
              </a:rPr>
              <a:t>Venous valves </a:t>
            </a:r>
            <a:r>
              <a:rPr lang="en-GB" altLang="en-US" sz="2000">
                <a:solidFill>
                  <a:srgbClr val="212529"/>
                </a:solidFill>
                <a:latin typeface="Source Sans Pro" panose="020B0503030403020204" pitchFamily="34" charset="0"/>
              </a:rPr>
              <a:t>are especially important in the arms and legs, where they prevent the backflow of blood in </a:t>
            </a:r>
            <a:r>
              <a:rPr lang="en-GB" altLang="en-US" sz="2000">
                <a:solidFill>
                  <a:srgbClr val="0065A8"/>
                </a:solidFill>
                <a:latin typeface="Source Sans Pro" panose="020B0503030403020204" pitchFamily="34" charset="0"/>
                <a:hlinkClick r:id="rId6"/>
              </a:rPr>
              <a:t>response</a:t>
            </a:r>
            <a:r>
              <a:rPr lang="en-GB" altLang="en-US" sz="2000">
                <a:solidFill>
                  <a:srgbClr val="212529"/>
                </a:solidFill>
                <a:latin typeface="Source Sans Pro" panose="020B0503030403020204" pitchFamily="34" charset="0"/>
              </a:rPr>
              <a:t> to the pull of gravity.</a:t>
            </a:r>
            <a:endParaRPr lang="en-GB" altLang="en-US" sz="2000">
              <a:latin typeface="Arial" panose="020B0604020202020204" pitchFamily="34" charset="0"/>
            </a:endParaRPr>
          </a:p>
        </p:txBody>
      </p:sp>
      <p:sp>
        <p:nvSpPr>
          <p:cNvPr id="24580" name="Rectangle 4">
            <a:extLst>
              <a:ext uri="{FF2B5EF4-FFF2-40B4-BE49-F238E27FC236}">
                <a16:creationId xmlns:a16="http://schemas.microsoft.com/office/drawing/2014/main" xmlns="" id="{89F3A1EE-A8D9-4B8A-AF15-75C95218F170}"/>
              </a:ext>
            </a:extLst>
          </p:cNvPr>
          <p:cNvSpPr txBox="1">
            <a:spLocks noChangeArrowheads="1"/>
          </p:cNvSpPr>
          <p:nvPr/>
        </p:nvSpPr>
        <p:spPr bwMode="auto">
          <a:xfrm>
            <a:off x="457200" y="444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CA" altLang="en-US" sz="4400" b="1"/>
              <a:t>Veins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ppt_x"/>
                                          </p:val>
                                        </p:tav>
                                        <p:tav tm="100000">
                                          <p:val>
                                            <p:strVal val="#ppt_x"/>
                                          </p:val>
                                        </p:tav>
                                      </p:tavLst>
                                    </p:anim>
                                    <p:anim calcmode="lin" valueType="num">
                                      <p:cBhvr additive="base">
                                        <p:cTn id="8" dur="500" fill="hold"/>
                                        <p:tgtEl>
                                          <p:spTgt spid="2457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barn(inVertical)">
                                      <p:cBhvr>
                                        <p:cTn id="1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a:extLst>
              <a:ext uri="{FF2B5EF4-FFF2-40B4-BE49-F238E27FC236}">
                <a16:creationId xmlns:a16="http://schemas.microsoft.com/office/drawing/2014/main" xmlns="" id="{89867E34-1B0A-4AB2-B66D-FA7633FDBE74}"/>
              </a:ext>
            </a:extLst>
          </p:cNvPr>
          <p:cNvSpPr>
            <a:spLocks noGrp="1" noChangeArrowheads="1"/>
          </p:cNvSpPr>
          <p:nvPr>
            <p:ph type="title" idx="4294967295"/>
          </p:nvPr>
        </p:nvSpPr>
        <p:spPr/>
        <p:txBody>
          <a:bodyPr/>
          <a:lstStyle/>
          <a:p>
            <a:pPr eaLnBrk="1" hangingPunct="1"/>
            <a:r>
              <a:rPr lang="en-CA" altLang="en-US" b="1"/>
              <a:t>VEINS</a:t>
            </a:r>
          </a:p>
        </p:txBody>
      </p:sp>
      <p:sp>
        <p:nvSpPr>
          <p:cNvPr id="25603" name="Rectangle 5">
            <a:extLst>
              <a:ext uri="{FF2B5EF4-FFF2-40B4-BE49-F238E27FC236}">
                <a16:creationId xmlns:a16="http://schemas.microsoft.com/office/drawing/2014/main" xmlns="" id="{1C04C738-4963-458E-9A9D-428A71E4BC91}"/>
              </a:ext>
            </a:extLst>
          </p:cNvPr>
          <p:cNvSpPr>
            <a:spLocks noGrp="1" noChangeArrowheads="1"/>
          </p:cNvSpPr>
          <p:nvPr>
            <p:ph type="body" sz="half" idx="4294967295"/>
          </p:nvPr>
        </p:nvSpPr>
        <p:spPr>
          <a:xfrm>
            <a:off x="457200" y="1341438"/>
            <a:ext cx="4259263" cy="4895850"/>
          </a:xfrm>
        </p:spPr>
        <p:txBody>
          <a:bodyPr>
            <a:normAutofit lnSpcReduction="10000"/>
          </a:bodyPr>
          <a:lstStyle/>
          <a:p>
            <a:pPr algn="just" eaLnBrk="1" hangingPunct="1">
              <a:lnSpc>
                <a:spcPct val="90000"/>
              </a:lnSpc>
            </a:pPr>
            <a:r>
              <a:rPr lang="en-CA" altLang="en-US" sz="2800" b="1"/>
              <a:t>Blood vessels that carry blood back to the heart are called veins.  </a:t>
            </a:r>
          </a:p>
          <a:p>
            <a:pPr algn="just" eaLnBrk="1" hangingPunct="1">
              <a:lnSpc>
                <a:spcPct val="90000"/>
              </a:lnSpc>
            </a:pPr>
            <a:r>
              <a:rPr lang="en-CA" altLang="en-US" sz="2800" b="1"/>
              <a:t>They have one-way valves which prevent blood from flowing backwards. </a:t>
            </a:r>
          </a:p>
          <a:p>
            <a:pPr algn="just" eaLnBrk="1" hangingPunct="1">
              <a:lnSpc>
                <a:spcPct val="90000"/>
              </a:lnSpc>
            </a:pPr>
            <a:r>
              <a:rPr lang="en-CA" altLang="en-US" sz="2800" b="1"/>
              <a:t>They carry blood that is high in carbon dioxide known as </a:t>
            </a:r>
            <a:r>
              <a:rPr lang="en-CA" altLang="en-US" sz="2800" b="1">
                <a:solidFill>
                  <a:srgbClr val="FF0000"/>
                </a:solidFill>
              </a:rPr>
              <a:t>deoxygenated blood (oxygen poor blood).</a:t>
            </a:r>
          </a:p>
        </p:txBody>
      </p:sp>
      <p:sp>
        <p:nvSpPr>
          <p:cNvPr id="25604" name="Rectangle 6">
            <a:extLst>
              <a:ext uri="{FF2B5EF4-FFF2-40B4-BE49-F238E27FC236}">
                <a16:creationId xmlns:a16="http://schemas.microsoft.com/office/drawing/2014/main" xmlns="" id="{7900AD83-543F-489A-91D7-83CEB55EA5CA}"/>
              </a:ext>
            </a:extLst>
          </p:cNvPr>
          <p:cNvSpPr>
            <a:spLocks noGrp="1" noChangeArrowheads="1"/>
          </p:cNvSpPr>
          <p:nvPr>
            <p:ph sz="half" idx="4294967295"/>
          </p:nvPr>
        </p:nvSpPr>
        <p:spPr>
          <a:xfrm>
            <a:off x="4648200" y="1600200"/>
            <a:ext cx="4038600" cy="4525963"/>
          </a:xfrm>
        </p:spPr>
        <p:txBody>
          <a:bodyPr/>
          <a:lstStyle/>
          <a:p>
            <a:pPr eaLnBrk="1" hangingPunct="1">
              <a:lnSpc>
                <a:spcPct val="90000"/>
              </a:lnSpc>
            </a:pPr>
            <a:endParaRPr lang="en-US" altLang="en-US" sz="2400"/>
          </a:p>
        </p:txBody>
      </p:sp>
      <p:pic>
        <p:nvPicPr>
          <p:cNvPr id="25605" name="Picture 8" descr="19705">
            <a:extLst>
              <a:ext uri="{FF2B5EF4-FFF2-40B4-BE49-F238E27FC236}">
                <a16:creationId xmlns:a16="http://schemas.microsoft.com/office/drawing/2014/main" xmlns="" id="{FA7A712A-A02A-400A-B7DA-EC97E7DB8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557338"/>
            <a:ext cx="43211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4">
            <a:extLst>
              <a:ext uri="{FF2B5EF4-FFF2-40B4-BE49-F238E27FC236}">
                <a16:creationId xmlns:a16="http://schemas.microsoft.com/office/drawing/2014/main" xmlns="" id="{90E86A3B-F073-4B31-A7D0-06284FC8A23B}"/>
              </a:ext>
            </a:extLst>
          </p:cNvPr>
          <p:cNvSpPr>
            <a:spLocks noGrp="1" noChangeArrowheads="1"/>
          </p:cNvSpPr>
          <p:nvPr>
            <p:ph type="title" idx="4294967295"/>
          </p:nvPr>
        </p:nvSpPr>
        <p:spPr/>
        <p:txBody>
          <a:bodyPr/>
          <a:lstStyle/>
          <a:p>
            <a:pPr eaLnBrk="1" hangingPunct="1"/>
            <a:r>
              <a:rPr lang="en-CA" altLang="en-US" b="1"/>
              <a:t>VEINS</a:t>
            </a:r>
            <a:endParaRPr lang="en-CA" altLang="en-US"/>
          </a:p>
        </p:txBody>
      </p:sp>
      <p:sp>
        <p:nvSpPr>
          <p:cNvPr id="26627" name="Content Placeholder 5">
            <a:extLst>
              <a:ext uri="{FF2B5EF4-FFF2-40B4-BE49-F238E27FC236}">
                <a16:creationId xmlns:a16="http://schemas.microsoft.com/office/drawing/2014/main" xmlns="" id="{602831FD-59E3-4DC9-9E79-ED1F434900C6}"/>
              </a:ext>
            </a:extLst>
          </p:cNvPr>
          <p:cNvSpPr>
            <a:spLocks noGrp="1" noChangeArrowheads="1"/>
          </p:cNvSpPr>
          <p:nvPr>
            <p:ph idx="4294967295"/>
          </p:nvPr>
        </p:nvSpPr>
        <p:spPr/>
        <p:txBody>
          <a:bodyPr/>
          <a:lstStyle/>
          <a:p>
            <a:pPr eaLnBrk="1" hangingPunct="1"/>
            <a:r>
              <a:rPr lang="en-IN" altLang="en-US" b="1"/>
              <a:t>Thin Walled</a:t>
            </a:r>
          </a:p>
          <a:p>
            <a:pPr eaLnBrk="1" hangingPunct="1"/>
            <a:r>
              <a:rPr lang="en-IN" altLang="en-US" b="1"/>
              <a:t>Large irregular lumen</a:t>
            </a:r>
          </a:p>
          <a:p>
            <a:pPr eaLnBrk="1" hangingPunct="1"/>
            <a:r>
              <a:rPr lang="en-IN" altLang="en-US" b="1"/>
              <a:t>Have valves</a:t>
            </a:r>
          </a:p>
          <a:p>
            <a:pPr eaLnBrk="1" hangingPunct="1"/>
            <a:r>
              <a:rPr lang="en-IN" altLang="en-US" b="1"/>
              <a:t>Dead space around </a:t>
            </a:r>
          </a:p>
          <a:p>
            <a:pPr eaLnBrk="1" hangingPunct="1"/>
            <a:r>
              <a:rPr lang="en-IN" altLang="en-US" b="1"/>
              <a:t>Types:</a:t>
            </a:r>
          </a:p>
          <a:p>
            <a:pPr eaLnBrk="1" hangingPunct="1">
              <a:buFont typeface="Wingdings 3" panose="05040102010807070707" pitchFamily="18" charset="2"/>
              <a:buNone/>
            </a:pPr>
            <a:r>
              <a:rPr lang="en-IN" altLang="en-US" b="1"/>
              <a:t>            Large </a:t>
            </a:r>
          </a:p>
          <a:p>
            <a:pPr eaLnBrk="1" hangingPunct="1">
              <a:buFont typeface="Wingdings 3" panose="05040102010807070707" pitchFamily="18" charset="2"/>
              <a:buNone/>
            </a:pPr>
            <a:r>
              <a:rPr lang="en-IN" altLang="en-US" b="1"/>
              <a:t>            Medium </a:t>
            </a:r>
          </a:p>
          <a:p>
            <a:pPr eaLnBrk="1" hangingPunct="1">
              <a:buFont typeface="Wingdings 3" panose="05040102010807070707" pitchFamily="18" charset="2"/>
              <a:buNone/>
            </a:pPr>
            <a:r>
              <a:rPr lang="en-IN" altLang="en-US" b="1"/>
              <a:t>            Small</a:t>
            </a:r>
          </a:p>
        </p:txBody>
      </p:sp>
    </p:spTree>
  </p:cSld>
  <p:clrMapOvr>
    <a:masterClrMapping/>
  </p:clrMapOvr>
  <p:transition spd="slow">
    <p:cove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Arteries: Histology | Concise Medical Knowledge">
            <a:extLst>
              <a:ext uri="{FF2B5EF4-FFF2-40B4-BE49-F238E27FC236}">
                <a16:creationId xmlns:a16="http://schemas.microsoft.com/office/drawing/2014/main" xmlns="" id="{AD974DA9-9D5F-4D99-95C1-804388425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13" y="490538"/>
            <a:ext cx="8359775"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Vascular histology question : r/medicine">
            <a:extLst>
              <a:ext uri="{FF2B5EF4-FFF2-40B4-BE49-F238E27FC236}">
                <a16:creationId xmlns:a16="http://schemas.microsoft.com/office/drawing/2014/main" xmlns="" id="{09C7CFD1-B305-4078-8770-72E6F6D96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836613"/>
            <a:ext cx="734218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istology at SIU">
            <a:extLst>
              <a:ext uri="{FF2B5EF4-FFF2-40B4-BE49-F238E27FC236}">
                <a16:creationId xmlns:a16="http://schemas.microsoft.com/office/drawing/2014/main" xmlns="" id="{03E4AC14-5376-4EB2-8277-F6B08B617E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549275"/>
            <a:ext cx="6746875"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Blood vessel histology hi-res stock photography and images - Page 3 - Alamy">
            <a:extLst>
              <a:ext uri="{FF2B5EF4-FFF2-40B4-BE49-F238E27FC236}">
                <a16:creationId xmlns:a16="http://schemas.microsoft.com/office/drawing/2014/main" xmlns="" id="{6EDC220E-AC81-4A29-8D8F-75106D2C8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60" b="10088"/>
          <a:stretch>
            <a:fillRect/>
          </a:stretch>
        </p:blipFill>
        <p:spPr bwMode="auto">
          <a:xfrm>
            <a:off x="336550" y="590550"/>
            <a:ext cx="84709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xmlns="" id="{032CD9FB-C1EF-4F60-8256-A0039E6CDD39}"/>
              </a:ext>
            </a:extLst>
          </p:cNvPr>
          <p:cNvSpPr>
            <a:spLocks noGrp="1" noChangeArrowheads="1"/>
          </p:cNvSpPr>
          <p:nvPr>
            <p:ph type="title" idx="4294967295"/>
          </p:nvPr>
        </p:nvSpPr>
        <p:spPr/>
        <p:txBody>
          <a:bodyPr>
            <a:normAutofit fontScale="90000"/>
          </a:bodyPr>
          <a:lstStyle/>
          <a:p>
            <a:pPr eaLnBrk="1" hangingPunct="1"/>
            <a:r>
              <a:rPr lang="en-US" altLang="en-US" sz="6000" b="1"/>
              <a:t>CIRCULATION</a:t>
            </a:r>
            <a:r>
              <a:rPr lang="en-US" altLang="en-US">
                <a:solidFill>
                  <a:schemeClr val="accent1"/>
                </a:solidFill>
              </a:rPr>
              <a:t/>
            </a:r>
            <a:br>
              <a:rPr lang="en-US" altLang="en-US">
                <a:solidFill>
                  <a:schemeClr val="accent1"/>
                </a:solidFill>
              </a:rPr>
            </a:br>
            <a:endParaRPr lang="en-US" altLang="en-US" sz="3200"/>
          </a:p>
        </p:txBody>
      </p:sp>
      <p:sp>
        <p:nvSpPr>
          <p:cNvPr id="31747" name="Rectangle 3">
            <a:extLst>
              <a:ext uri="{FF2B5EF4-FFF2-40B4-BE49-F238E27FC236}">
                <a16:creationId xmlns:a16="http://schemas.microsoft.com/office/drawing/2014/main" xmlns="" id="{6AE09597-6D64-448E-9FD6-63F303A9AD3D}"/>
              </a:ext>
            </a:extLst>
          </p:cNvPr>
          <p:cNvSpPr>
            <a:spLocks noGrp="1" noChangeArrowheads="1"/>
          </p:cNvSpPr>
          <p:nvPr>
            <p:ph idx="4294967295"/>
          </p:nvPr>
        </p:nvSpPr>
        <p:spPr>
          <a:xfrm>
            <a:off x="457200" y="1341438"/>
            <a:ext cx="8229600" cy="4824412"/>
          </a:xfrm>
        </p:spPr>
        <p:txBody>
          <a:bodyPr>
            <a:normAutofit fontScale="92500"/>
          </a:bodyPr>
          <a:lstStyle/>
          <a:p>
            <a:pPr lvl="1" algn="just" eaLnBrk="1" hangingPunct="1">
              <a:buClr>
                <a:schemeClr val="hlink"/>
              </a:buClr>
            </a:pPr>
            <a:r>
              <a:rPr lang="en-CA" altLang="en-US" sz="3600" b="1"/>
              <a:t>Coronary circulation – the circulation of blood within the heart</a:t>
            </a:r>
            <a:r>
              <a:rPr lang="en-CA" altLang="en-US" sz="3200" b="1"/>
              <a:t>.</a:t>
            </a:r>
          </a:p>
          <a:p>
            <a:pPr lvl="1" algn="just" eaLnBrk="1" hangingPunct="1">
              <a:buClr>
                <a:schemeClr val="hlink"/>
              </a:buClr>
            </a:pPr>
            <a:r>
              <a:rPr lang="en-CA" altLang="en-US" sz="3600" b="1"/>
              <a:t>Pulmonary circulation – the flow of blood between the heart and lungs.</a:t>
            </a:r>
          </a:p>
          <a:p>
            <a:pPr lvl="1" algn="just" eaLnBrk="1" hangingPunct="1">
              <a:buClr>
                <a:schemeClr val="hlink"/>
              </a:buClr>
            </a:pPr>
            <a:r>
              <a:rPr lang="en-CA" altLang="en-US" sz="3600" b="1"/>
              <a:t>Systemic circulation –</a:t>
            </a:r>
            <a:r>
              <a:rPr lang="en-CA" altLang="en-US" sz="3200" b="1"/>
              <a:t> </a:t>
            </a:r>
            <a:r>
              <a:rPr lang="en-CA" altLang="en-US" sz="3600" b="1"/>
              <a:t>the flow of blood between the heart and the cells of the body.</a:t>
            </a:r>
          </a:p>
          <a:p>
            <a:pPr lvl="1" algn="just" eaLnBrk="1" hangingPunct="1">
              <a:buClr>
                <a:schemeClr val="hlink"/>
              </a:buClr>
            </a:pPr>
            <a:r>
              <a:rPr lang="en-CA" altLang="en-US" sz="3600" b="1"/>
              <a:t>Fetal Circulation</a:t>
            </a:r>
          </a:p>
        </p:txBody>
      </p:sp>
    </p:spTree>
  </p:cSld>
  <p:clrMapOvr>
    <a:masterClrMapping/>
  </p:clrMapOvr>
  <p:transition spd="slow">
    <p:cove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xmlns="" id="{8A00D92C-FD47-48E4-BC20-B141B49943D2}"/>
              </a:ext>
            </a:extLst>
          </p:cNvPr>
          <p:cNvSpPr>
            <a:spLocks noGrp="1" noChangeArrowheads="1"/>
          </p:cNvSpPr>
          <p:nvPr>
            <p:ph type="title" idx="4294967295"/>
          </p:nvPr>
        </p:nvSpPr>
        <p:spPr>
          <a:xfrm>
            <a:off x="457200" y="44450"/>
            <a:ext cx="8229600" cy="1143000"/>
          </a:xfrm>
        </p:spPr>
        <p:txBody>
          <a:bodyPr/>
          <a:lstStyle/>
          <a:p>
            <a:r>
              <a:rPr lang="en-US" altLang="en-US" sz="3600" b="1"/>
              <a:t>SYSTEMIC AND PULMONARY CIRCULATION</a:t>
            </a:r>
          </a:p>
        </p:txBody>
      </p:sp>
      <p:sp>
        <p:nvSpPr>
          <p:cNvPr id="32771" name="Text Placeholder 3">
            <a:extLst>
              <a:ext uri="{FF2B5EF4-FFF2-40B4-BE49-F238E27FC236}">
                <a16:creationId xmlns:a16="http://schemas.microsoft.com/office/drawing/2014/main" xmlns="" id="{9F434FC6-16D3-45D5-A251-23724DE2F5D4}"/>
              </a:ext>
            </a:extLst>
          </p:cNvPr>
          <p:cNvSpPr>
            <a:spLocks noGrp="1" noChangeArrowheads="1"/>
          </p:cNvSpPr>
          <p:nvPr>
            <p:ph type="body" sz="half" idx="4294967295"/>
          </p:nvPr>
        </p:nvSpPr>
        <p:spPr>
          <a:xfrm>
            <a:off x="323850" y="1412875"/>
            <a:ext cx="4171950" cy="5049838"/>
          </a:xfrm>
        </p:spPr>
        <p:txBody>
          <a:bodyPr>
            <a:normAutofit lnSpcReduction="10000"/>
          </a:bodyPr>
          <a:lstStyle/>
          <a:p>
            <a:pPr marL="457200" lvl="1" indent="0" eaLnBrk="1" hangingPunct="1">
              <a:buClr>
                <a:schemeClr val="hlink"/>
              </a:buClr>
              <a:buFont typeface="Arial" panose="020B0604020202020204" pitchFamily="34" charset="0"/>
              <a:buNone/>
            </a:pPr>
            <a:r>
              <a:rPr lang="en-US" altLang="en-US" sz="3000" b="1" u="sng"/>
              <a:t>Pulmonary circulation</a:t>
            </a:r>
          </a:p>
          <a:p>
            <a:pPr marL="457200" lvl="1" indent="0" eaLnBrk="1" hangingPunct="1">
              <a:buClr>
                <a:schemeClr val="hlink"/>
              </a:buClr>
              <a:buFont typeface="Arial" panose="020B0604020202020204" pitchFamily="34" charset="0"/>
              <a:buNone/>
            </a:pPr>
            <a:r>
              <a:rPr lang="en-US" altLang="en-US" sz="3200" b="1"/>
              <a:t>The flow of blood between the heart and lungs.</a:t>
            </a:r>
          </a:p>
          <a:p>
            <a:pPr marL="457200" lvl="1" indent="0" algn="just" eaLnBrk="1" hangingPunct="1">
              <a:buClr>
                <a:schemeClr val="hlink"/>
              </a:buClr>
              <a:buFont typeface="Arial" panose="020B0604020202020204" pitchFamily="34" charset="0"/>
              <a:buNone/>
            </a:pPr>
            <a:r>
              <a:rPr lang="en-US" altLang="en-US" sz="3000" b="1" u="sng"/>
              <a:t>Systemic circulation</a:t>
            </a:r>
            <a:r>
              <a:rPr lang="en-US" altLang="en-US" sz="3200" b="1"/>
              <a:t> </a:t>
            </a:r>
            <a:r>
              <a:rPr lang="en-US" altLang="en-US" b="1"/>
              <a:t> T</a:t>
            </a:r>
            <a:r>
              <a:rPr lang="en-US" altLang="en-US" sz="3200" b="1"/>
              <a:t>he flow of blood between the heart and the cells of the body.</a:t>
            </a:r>
          </a:p>
          <a:p>
            <a:endParaRPr lang="en-IN" altLang="en-US"/>
          </a:p>
        </p:txBody>
      </p:sp>
      <p:sp>
        <p:nvSpPr>
          <p:cNvPr id="32772" name="Footer Placeholder 4">
            <a:extLst>
              <a:ext uri="{FF2B5EF4-FFF2-40B4-BE49-F238E27FC236}">
                <a16:creationId xmlns:a16="http://schemas.microsoft.com/office/drawing/2014/main" xmlns="" id="{E810248C-9ECD-457C-96D4-B6A780A53EE3}"/>
              </a:ext>
            </a:extLst>
          </p:cNvPr>
          <p:cNvSpPr txBox="1">
            <a:spLocks noGrp="1" noChangeArrowheads="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en-US" sz="1200">
                <a:solidFill>
                  <a:srgbClr val="898989"/>
                </a:solidFill>
                <a:latin typeface="Arial" panose="020B0604020202020204" pitchFamily="34" charset="0"/>
              </a:rPr>
              <a:t>Chapter 18, Cardiovascular System </a:t>
            </a:r>
          </a:p>
        </p:txBody>
      </p:sp>
      <p:sp>
        <p:nvSpPr>
          <p:cNvPr id="32773" name="Slide Number Placeholder 5">
            <a:extLst>
              <a:ext uri="{FF2B5EF4-FFF2-40B4-BE49-F238E27FC236}">
                <a16:creationId xmlns:a16="http://schemas.microsoft.com/office/drawing/2014/main" xmlns="" id="{BFDACA23-30A4-47AB-A4C3-27039844A08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 typeface="Arial" panose="020B0604020202020204" pitchFamily="34" charset="0"/>
              <a:buNone/>
            </a:pPr>
            <a:fld id="{CEA88ADD-9CC6-43F6-8AEB-D0C7639EAFF8}" type="slidenum">
              <a:rPr lang="en-US" altLang="en-US" sz="1200">
                <a:solidFill>
                  <a:srgbClr val="898989"/>
                </a:solidFill>
                <a:latin typeface="Arial" panose="020B0604020202020204" pitchFamily="34" charset="0"/>
              </a:rPr>
              <a:pPr algn="r" eaLnBrk="1" hangingPunct="1">
                <a:spcBef>
                  <a:spcPct val="0"/>
                </a:spcBef>
                <a:buFont typeface="Arial" panose="020B0604020202020204" pitchFamily="34" charset="0"/>
                <a:buNone/>
              </a:pPr>
              <a:t>138</a:t>
            </a:fld>
            <a:endParaRPr lang="en-US" altLang="en-US" sz="1200">
              <a:solidFill>
                <a:srgbClr val="898989"/>
              </a:solidFill>
              <a:latin typeface="Arial" panose="020B0604020202020204" pitchFamily="34" charset="0"/>
            </a:endParaRPr>
          </a:p>
        </p:txBody>
      </p:sp>
      <p:sp>
        <p:nvSpPr>
          <p:cNvPr id="32774" name="Text Box 3">
            <a:extLst>
              <a:ext uri="{FF2B5EF4-FFF2-40B4-BE49-F238E27FC236}">
                <a16:creationId xmlns:a16="http://schemas.microsoft.com/office/drawing/2014/main" xmlns="" id="{33B6188D-011B-41BF-9F6C-55DB434F489F}"/>
              </a:ext>
            </a:extLst>
          </p:cNvPr>
          <p:cNvSpPr txBox="1">
            <a:spLocks noChangeArrowheads="1"/>
          </p:cNvSpPr>
          <p:nvPr/>
        </p:nvSpPr>
        <p:spPr bwMode="auto">
          <a:xfrm>
            <a:off x="7315200" y="6324600"/>
            <a:ext cx="1600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 typeface="Arial" panose="020B0604020202020204" pitchFamily="34" charset="0"/>
              <a:buNone/>
            </a:pPr>
            <a:r>
              <a:rPr lang="en-US" altLang="en-US" sz="1200">
                <a:latin typeface="Arial" panose="020B0604020202020204" pitchFamily="34" charset="0"/>
              </a:rPr>
              <a:t>Figure 18.5</a:t>
            </a:r>
          </a:p>
        </p:txBody>
      </p:sp>
      <p:pic>
        <p:nvPicPr>
          <p:cNvPr id="32775" name="Picture 4">
            <a:extLst>
              <a:ext uri="{FF2B5EF4-FFF2-40B4-BE49-F238E27FC236}">
                <a16:creationId xmlns:a16="http://schemas.microsoft.com/office/drawing/2014/main" xmlns="" id="{41A8D019-235E-46AE-BE98-2B2E284BF4B1}"/>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787900" y="1412875"/>
            <a:ext cx="3671888" cy="4911725"/>
          </a:xfrm>
          <a:noFill/>
        </p:spPr>
      </p:pic>
    </p:spTree>
  </p:cSld>
  <p:clrMapOvr>
    <a:masterClrMapping/>
  </p:clrMapOvr>
  <p:transition spd="slow">
    <p:cove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xmlns="" id="{F4DE04C9-37A6-4EEB-84D0-C01EF7126CC3}"/>
              </a:ext>
            </a:extLst>
          </p:cNvPr>
          <p:cNvSpPr>
            <a:spLocks noGrp="1" noChangeArrowheads="1"/>
          </p:cNvSpPr>
          <p:nvPr>
            <p:ph type="ctrTitle"/>
          </p:nvPr>
        </p:nvSpPr>
        <p:spPr/>
        <p:txBody>
          <a:bodyPr/>
          <a:lstStyle/>
          <a:p>
            <a:r>
              <a:rPr lang="en-US" altLang="en-US"/>
              <a:t>THE END</a:t>
            </a:r>
          </a:p>
        </p:txBody>
      </p:sp>
      <p:sp>
        <p:nvSpPr>
          <p:cNvPr id="33795" name="Subtitle 2">
            <a:extLst>
              <a:ext uri="{FF2B5EF4-FFF2-40B4-BE49-F238E27FC236}">
                <a16:creationId xmlns:a16="http://schemas.microsoft.com/office/drawing/2014/main" xmlns="" id="{969C4F95-11E2-4E41-959C-FCC7D0547E49}"/>
              </a:ext>
            </a:extLst>
          </p:cNvPr>
          <p:cNvSpPr>
            <a:spLocks noGrp="1" noChangeArrowheads="1"/>
          </p:cNvSpPr>
          <p:nvPr>
            <p:ph type="subTitle" idx="1"/>
          </p:nvPr>
        </p:nvSpPr>
        <p:spPr/>
        <p:txBody>
          <a:bodyPr/>
          <a:lstStyle/>
          <a:p>
            <a:endParaRPr lang="en-US" altLang="en-US"/>
          </a:p>
        </p:txBody>
      </p:sp>
    </p:spTree>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Cell adhesions</a:t>
            </a:r>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265" t="2858" r="2653" b="6275"/>
          <a:stretch/>
        </p:blipFill>
        <p:spPr bwMode="auto">
          <a:xfrm>
            <a:off x="228600" y="1371600"/>
            <a:ext cx="853921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38714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67AC60-CE96-4B35-BADE-95AA0E136037}"/>
              </a:ext>
            </a:extLst>
          </p:cNvPr>
          <p:cNvSpPr>
            <a:spLocks noGrp="1"/>
          </p:cNvSpPr>
          <p:nvPr>
            <p:ph type="ctrTitle"/>
          </p:nvPr>
        </p:nvSpPr>
        <p:spPr/>
        <p:txBody>
          <a:bodyPr/>
          <a:lstStyle/>
          <a:p>
            <a:r>
              <a:rPr lang="en-GB" b="1" dirty="0">
                <a:solidFill>
                  <a:srgbClr val="C00000"/>
                </a:solidFill>
              </a:rPr>
              <a:t>Digestive system </a:t>
            </a:r>
          </a:p>
        </p:txBody>
      </p:sp>
      <p:sp>
        <p:nvSpPr>
          <p:cNvPr id="3" name="Subtitle 2">
            <a:extLst>
              <a:ext uri="{FF2B5EF4-FFF2-40B4-BE49-F238E27FC236}">
                <a16:creationId xmlns:a16="http://schemas.microsoft.com/office/drawing/2014/main" xmlns="" id="{EA873BCB-46A8-4645-BA9E-3F79A5384DF2}"/>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110974725"/>
      </p:ext>
    </p:extLst>
  </p:cSld>
  <p:clrMapOvr>
    <a:masterClrMapping/>
  </p:clrMapOvr>
  <p:transition spd="slow">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C3D6E5-BE5F-44F3-8D31-B034ACBBFE9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68543A1B-4826-4E85-8F7D-2B609D2A06B1}"/>
              </a:ext>
            </a:extLst>
          </p:cNvPr>
          <p:cNvSpPr>
            <a:spLocks noGrp="1"/>
          </p:cNvSpPr>
          <p:nvPr>
            <p:ph idx="1"/>
          </p:nvPr>
        </p:nvSpPr>
        <p:spPr/>
        <p:txBody>
          <a:bodyPr/>
          <a:lstStyle/>
          <a:p>
            <a:endParaRPr lang="en-GB" dirty="0"/>
          </a:p>
          <a:p>
            <a:r>
              <a:rPr lang="en-GB" dirty="0"/>
              <a:t> The digestive system consists of the digestive tract—</a:t>
            </a:r>
          </a:p>
          <a:p>
            <a:r>
              <a:rPr lang="en-GB" dirty="0"/>
              <a:t> </a:t>
            </a:r>
            <a:r>
              <a:rPr lang="en-GB" dirty="0">
                <a:solidFill>
                  <a:srgbClr val="FF0000"/>
                </a:solidFill>
              </a:rPr>
              <a:t>oral cavity, </a:t>
            </a:r>
            <a:r>
              <a:rPr lang="en-GB" dirty="0" err="1">
                <a:solidFill>
                  <a:srgbClr val="FF0000"/>
                </a:solidFill>
              </a:rPr>
              <a:t>esophagus</a:t>
            </a:r>
            <a:r>
              <a:rPr lang="en-GB" dirty="0">
                <a:solidFill>
                  <a:srgbClr val="FF0000"/>
                </a:solidFill>
              </a:rPr>
              <a:t>, stomach, small and large intestines </a:t>
            </a:r>
          </a:p>
          <a:p>
            <a:r>
              <a:rPr lang="en-GB" dirty="0"/>
              <a:t>and its associated glands—</a:t>
            </a:r>
          </a:p>
          <a:p>
            <a:r>
              <a:rPr lang="en-GB" dirty="0">
                <a:solidFill>
                  <a:srgbClr val="FF0000"/>
                </a:solidFill>
              </a:rPr>
              <a:t>salivary glands, liver, and pancreas.</a:t>
            </a:r>
          </a:p>
          <a:p>
            <a:r>
              <a:rPr lang="en-GB" dirty="0"/>
              <a:t> Also called the </a:t>
            </a:r>
            <a:r>
              <a:rPr lang="en-GB" dirty="0">
                <a:solidFill>
                  <a:schemeClr val="accent5">
                    <a:lumMod val="50000"/>
                  </a:schemeClr>
                </a:solidFill>
              </a:rPr>
              <a:t>gastrointestinal</a:t>
            </a:r>
            <a:r>
              <a:rPr lang="en-GB" dirty="0"/>
              <a:t> tract </a:t>
            </a:r>
          </a:p>
        </p:txBody>
      </p:sp>
    </p:spTree>
    <p:extLst>
      <p:ext uri="{BB962C8B-B14F-4D97-AF65-F5344CB8AC3E}">
        <p14:creationId xmlns:p14="http://schemas.microsoft.com/office/powerpoint/2010/main" val="17109971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85D0CC-19BA-46A1-90C0-3BBD23BDFCE7}"/>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xmlns="" id="{1AE0EDF9-1FCD-47D2-AF5E-D267AFC5C4CC}"/>
              </a:ext>
            </a:extLst>
          </p:cNvPr>
          <p:cNvSpPr>
            <a:spLocks noGrp="1"/>
          </p:cNvSpPr>
          <p:nvPr>
            <p:ph idx="1"/>
          </p:nvPr>
        </p:nvSpPr>
        <p:spPr>
          <a:xfrm>
            <a:off x="628650" y="1131094"/>
            <a:ext cx="7886700" cy="4358879"/>
          </a:xfrm>
        </p:spPr>
        <p:txBody>
          <a:bodyPr>
            <a:normAutofit fontScale="92500" lnSpcReduction="10000"/>
          </a:bodyPr>
          <a:lstStyle/>
          <a:p>
            <a:endParaRPr lang="en-GB" sz="2700" dirty="0"/>
          </a:p>
          <a:p>
            <a:r>
              <a:rPr lang="en-GB" sz="2700" dirty="0"/>
              <a:t> </a:t>
            </a:r>
            <a:r>
              <a:rPr lang="en-GB" sz="2700" dirty="0">
                <a:solidFill>
                  <a:srgbClr val="FF0000"/>
                </a:solidFill>
              </a:rPr>
              <a:t>function</a:t>
            </a:r>
            <a:r>
              <a:rPr lang="en-GB" sz="2700" dirty="0"/>
              <a:t> </a:t>
            </a:r>
            <a:r>
              <a:rPr lang="en-GB" sz="2700" u="sng" dirty="0"/>
              <a:t>is to obtain from ingested food to the molecules necessary for the maintenance, growth, and energy needs of the body</a:t>
            </a:r>
            <a:r>
              <a:rPr lang="en-GB" sz="2700" dirty="0"/>
              <a:t>. </a:t>
            </a:r>
          </a:p>
          <a:p>
            <a:r>
              <a:rPr lang="en-GB" sz="2700" dirty="0"/>
              <a:t>During digestion</a:t>
            </a:r>
          </a:p>
          <a:p>
            <a:r>
              <a:rPr lang="en-GB" sz="2700" dirty="0"/>
              <a:t> </a:t>
            </a:r>
            <a:r>
              <a:rPr lang="en-GB" sz="2700" dirty="0">
                <a:solidFill>
                  <a:schemeClr val="accent1">
                    <a:lumMod val="50000"/>
                  </a:schemeClr>
                </a:solidFill>
              </a:rPr>
              <a:t>proteins, complex carbohydrates, nucleic acids, and fats are broken down into their small molecule subunits </a:t>
            </a:r>
            <a:r>
              <a:rPr lang="en-GB" sz="2700" dirty="0"/>
              <a:t>that are easily absorbed through the </a:t>
            </a:r>
            <a:r>
              <a:rPr lang="en-GB" sz="2700" dirty="0">
                <a:solidFill>
                  <a:srgbClr val="FF0000"/>
                </a:solidFill>
              </a:rPr>
              <a:t>small intestine </a:t>
            </a:r>
            <a:r>
              <a:rPr lang="en-GB" sz="2700" dirty="0"/>
              <a:t>lining.</a:t>
            </a:r>
          </a:p>
          <a:p>
            <a:r>
              <a:rPr lang="en-GB" sz="2700" dirty="0"/>
              <a:t> Most </a:t>
            </a:r>
            <a:r>
              <a:rPr lang="en-GB" sz="2700" dirty="0">
                <a:solidFill>
                  <a:schemeClr val="accent1">
                    <a:lumMod val="50000"/>
                  </a:schemeClr>
                </a:solidFill>
              </a:rPr>
              <a:t>water and electrolytes </a:t>
            </a:r>
            <a:r>
              <a:rPr lang="en-GB" sz="2700" dirty="0"/>
              <a:t>are absorbed in the </a:t>
            </a:r>
            <a:r>
              <a:rPr lang="en-GB" sz="2700" dirty="0">
                <a:solidFill>
                  <a:srgbClr val="FF0000"/>
                </a:solidFill>
              </a:rPr>
              <a:t>large intestine</a:t>
            </a:r>
            <a:r>
              <a:rPr lang="en-GB" sz="2700" dirty="0"/>
              <a:t>. </a:t>
            </a:r>
          </a:p>
        </p:txBody>
      </p:sp>
    </p:spTree>
    <p:extLst>
      <p:ext uri="{BB962C8B-B14F-4D97-AF65-F5344CB8AC3E}">
        <p14:creationId xmlns:p14="http://schemas.microsoft.com/office/powerpoint/2010/main" val="3866665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0EFF20-E5DD-4B85-88E0-9B07F233FA83}"/>
              </a:ext>
            </a:extLst>
          </p:cNvPr>
          <p:cNvSpPr>
            <a:spLocks noGrp="1"/>
          </p:cNvSpPr>
          <p:nvPr>
            <p:ph type="title"/>
          </p:nvPr>
        </p:nvSpPr>
        <p:spPr/>
        <p:txBody>
          <a:bodyPr>
            <a:normAutofit fontScale="90000"/>
          </a:bodyPr>
          <a:lstStyle/>
          <a:p>
            <a:r>
              <a:rPr lang="en-GB" b="1" dirty="0"/>
              <a:t>Structures within the digestive tract allow the following: </a:t>
            </a:r>
            <a:r>
              <a:rPr lang="en-GB" dirty="0"/>
              <a:t/>
            </a:r>
            <a:br>
              <a:rPr lang="en-GB" dirty="0"/>
            </a:br>
            <a:endParaRPr lang="en-GB" dirty="0"/>
          </a:p>
        </p:txBody>
      </p:sp>
      <p:sp>
        <p:nvSpPr>
          <p:cNvPr id="3" name="Content Placeholder 2">
            <a:extLst>
              <a:ext uri="{FF2B5EF4-FFF2-40B4-BE49-F238E27FC236}">
                <a16:creationId xmlns:a16="http://schemas.microsoft.com/office/drawing/2014/main" xmlns="" id="{8ACB646C-423F-4C42-878E-90E63C0021AD}"/>
              </a:ext>
            </a:extLst>
          </p:cNvPr>
          <p:cNvSpPr>
            <a:spLocks noGrp="1"/>
          </p:cNvSpPr>
          <p:nvPr>
            <p:ph idx="1"/>
          </p:nvPr>
        </p:nvSpPr>
        <p:spPr>
          <a:xfrm>
            <a:off x="628650" y="1974125"/>
            <a:ext cx="7886700" cy="3515848"/>
          </a:xfrm>
        </p:spPr>
        <p:txBody>
          <a:bodyPr>
            <a:normAutofit fontScale="77500" lnSpcReduction="20000"/>
          </a:bodyPr>
          <a:lstStyle/>
          <a:p>
            <a:r>
              <a:rPr lang="en-GB" b="1" dirty="0"/>
              <a:t>1) </a:t>
            </a:r>
            <a:r>
              <a:rPr lang="en-GB" dirty="0"/>
              <a:t>ingestion, or introduction of food and liquid into the oral cavity. </a:t>
            </a:r>
          </a:p>
          <a:p>
            <a:r>
              <a:rPr lang="en-GB" b="1" dirty="0"/>
              <a:t>2) </a:t>
            </a:r>
            <a:r>
              <a:rPr lang="en-GB" dirty="0"/>
              <a:t>Mastication, or chewing, which divides solid food into digestible pieces. </a:t>
            </a:r>
          </a:p>
          <a:p>
            <a:r>
              <a:rPr lang="en-GB" b="1" dirty="0"/>
              <a:t>3) </a:t>
            </a:r>
            <a:r>
              <a:rPr lang="en-GB" dirty="0"/>
              <a:t>Motility, muscular movements of materials through the tract. </a:t>
            </a:r>
          </a:p>
          <a:p>
            <a:r>
              <a:rPr lang="en-GB" b="1" dirty="0"/>
              <a:t>4) </a:t>
            </a:r>
            <a:r>
              <a:rPr lang="en-GB" dirty="0"/>
              <a:t>Secretion of lubricating and protective mucus, digestive enzymes, acidic and alkaline fluids, and bile. </a:t>
            </a:r>
          </a:p>
          <a:p>
            <a:r>
              <a:rPr lang="en-GB" b="1" dirty="0"/>
              <a:t>5) </a:t>
            </a:r>
            <a:r>
              <a:rPr lang="en-GB" dirty="0"/>
              <a:t>Hormone release for local control of motility and secretion. </a:t>
            </a:r>
          </a:p>
          <a:p>
            <a:r>
              <a:rPr lang="en-GB" b="1" dirty="0"/>
              <a:t>6) </a:t>
            </a:r>
            <a:r>
              <a:rPr lang="en-GB" dirty="0"/>
              <a:t>enzymatic degradation of large macromolecules in food to smaller molecules and their subunits. </a:t>
            </a:r>
          </a:p>
          <a:p>
            <a:r>
              <a:rPr lang="en-GB" b="1" dirty="0"/>
              <a:t>7) </a:t>
            </a:r>
            <a:r>
              <a:rPr lang="en-GB" dirty="0"/>
              <a:t>Absorption of the small molecules and water into the blood and lymph. </a:t>
            </a:r>
          </a:p>
          <a:p>
            <a:r>
              <a:rPr lang="en-GB" b="1" dirty="0"/>
              <a:t>8) </a:t>
            </a:r>
            <a:r>
              <a:rPr lang="en-GB" dirty="0"/>
              <a:t>Elimination of indigestible, unabsorbed components of food. </a:t>
            </a:r>
          </a:p>
          <a:p>
            <a:endParaRPr lang="en-GB" dirty="0"/>
          </a:p>
        </p:txBody>
      </p:sp>
    </p:spTree>
    <p:extLst>
      <p:ext uri="{BB962C8B-B14F-4D97-AF65-F5344CB8AC3E}">
        <p14:creationId xmlns:p14="http://schemas.microsoft.com/office/powerpoint/2010/main" val="4306334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91A21E-653D-4316-B1B8-57DDEF2554E6}"/>
              </a:ext>
            </a:extLst>
          </p:cNvPr>
          <p:cNvSpPr>
            <a:spLocks noGrp="1"/>
          </p:cNvSpPr>
          <p:nvPr>
            <p:ph type="title"/>
          </p:nvPr>
        </p:nvSpPr>
        <p:spPr/>
        <p:txBody>
          <a:bodyPr>
            <a:normAutofit fontScale="90000"/>
          </a:bodyPr>
          <a:lstStyle/>
          <a:p>
            <a:r>
              <a:rPr lang="en-GB" dirty="0"/>
              <a:t>General structure of the digestive tract </a:t>
            </a:r>
            <a:br>
              <a:rPr lang="en-GB" dirty="0"/>
            </a:br>
            <a:endParaRPr lang="en-GB" dirty="0"/>
          </a:p>
        </p:txBody>
      </p:sp>
      <p:sp>
        <p:nvSpPr>
          <p:cNvPr id="3" name="Content Placeholder 2">
            <a:extLst>
              <a:ext uri="{FF2B5EF4-FFF2-40B4-BE49-F238E27FC236}">
                <a16:creationId xmlns:a16="http://schemas.microsoft.com/office/drawing/2014/main" xmlns="" id="{8A88E175-6AC5-406C-9DB2-012784C74499}"/>
              </a:ext>
            </a:extLst>
          </p:cNvPr>
          <p:cNvSpPr>
            <a:spLocks noGrp="1"/>
          </p:cNvSpPr>
          <p:nvPr>
            <p:ph idx="1"/>
          </p:nvPr>
        </p:nvSpPr>
        <p:spPr/>
        <p:txBody>
          <a:bodyPr>
            <a:normAutofit lnSpcReduction="10000"/>
          </a:bodyPr>
          <a:lstStyle/>
          <a:p>
            <a:r>
              <a:rPr lang="en-GB" dirty="0"/>
              <a:t>The digestive tract is a hollow tube with a lumen of variable diameter and a wall made up of </a:t>
            </a:r>
            <a:r>
              <a:rPr lang="en-GB" b="1" dirty="0"/>
              <a:t>four </a:t>
            </a:r>
            <a:r>
              <a:rPr lang="en-GB" dirty="0"/>
              <a:t>main layers: </a:t>
            </a:r>
          </a:p>
          <a:p>
            <a:r>
              <a:rPr lang="en-GB" b="1" dirty="0"/>
              <a:t>1) The mucosa </a:t>
            </a:r>
            <a:r>
              <a:rPr lang="en-GB" dirty="0"/>
              <a:t>consists of an epithelial lining; an underlying lamina propria of loose connective tissue rich in blood vessels, lymphatics, lymphocytes, smooth muscle cells, and often containing small glands; and a thin layer of smooth muscle called the muscularis mucosae separating mucosa from submucosa and allowing local movements of the mucosa. </a:t>
            </a:r>
          </a:p>
        </p:txBody>
      </p:sp>
    </p:spTree>
    <p:extLst>
      <p:ext uri="{BB962C8B-B14F-4D97-AF65-F5344CB8AC3E}">
        <p14:creationId xmlns:p14="http://schemas.microsoft.com/office/powerpoint/2010/main" val="3902225525"/>
      </p:ext>
    </p:extLst>
  </p:cSld>
  <p:clrMapOvr>
    <a:masterClrMapping/>
  </p:clrMapOvr>
  <p:transition spd="slow">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5908B6-5F31-4AEA-82A7-3BDCF06D7519}"/>
              </a:ext>
            </a:extLst>
          </p:cNvPr>
          <p:cNvSpPr>
            <a:spLocks noGrp="1"/>
          </p:cNvSpPr>
          <p:nvPr>
            <p:ph type="title"/>
          </p:nvPr>
        </p:nvSpPr>
        <p:spPr/>
        <p:txBody>
          <a:bodyPr>
            <a:normAutofit fontScale="90000"/>
          </a:bodyPr>
          <a:lstStyle/>
          <a:p>
            <a:r>
              <a:rPr lang="en-GB" sz="2325" dirty="0">
                <a:latin typeface="+mn-lt"/>
                <a:ea typeface="+mn-ea"/>
                <a:cs typeface="+mn-cs"/>
              </a:rPr>
              <a:t>2) </a:t>
            </a:r>
            <a:r>
              <a:rPr lang="en-GB" sz="2325" b="1" dirty="0">
                <a:latin typeface="+mn-lt"/>
                <a:ea typeface="+mn-ea"/>
                <a:cs typeface="+mn-cs"/>
              </a:rPr>
              <a:t>The submucosa </a:t>
            </a:r>
            <a:r>
              <a:rPr lang="en-GB" sz="2325" dirty="0">
                <a:latin typeface="+mn-lt"/>
                <a:ea typeface="+mn-ea"/>
                <a:cs typeface="+mn-cs"/>
              </a:rPr>
              <a:t>contains denser connective tissue with larger blood and lymph vessels and the submucosal plexus of autonomic nerves. It may also contain glands and significant lymphoid tissue</a:t>
            </a:r>
            <a:r>
              <a:rPr lang="en-GB" dirty="0"/>
              <a:t>. </a:t>
            </a:r>
            <a:br>
              <a:rPr lang="en-GB" dirty="0"/>
            </a:br>
            <a:endParaRPr lang="en-GB" dirty="0"/>
          </a:p>
        </p:txBody>
      </p:sp>
      <p:sp>
        <p:nvSpPr>
          <p:cNvPr id="3" name="Content Placeholder 2">
            <a:extLst>
              <a:ext uri="{FF2B5EF4-FFF2-40B4-BE49-F238E27FC236}">
                <a16:creationId xmlns:a16="http://schemas.microsoft.com/office/drawing/2014/main" xmlns="" id="{FAE0B3E1-E6DA-4EEC-9057-907DEE61E244}"/>
              </a:ext>
            </a:extLst>
          </p:cNvPr>
          <p:cNvSpPr>
            <a:spLocks noGrp="1"/>
          </p:cNvSpPr>
          <p:nvPr>
            <p:ph idx="1"/>
          </p:nvPr>
        </p:nvSpPr>
        <p:spPr/>
        <p:txBody>
          <a:bodyPr>
            <a:normAutofit/>
          </a:bodyPr>
          <a:lstStyle/>
          <a:p>
            <a:r>
              <a:rPr lang="en-GB" b="1" dirty="0"/>
              <a:t>3) The thick muscularis </a:t>
            </a:r>
            <a:r>
              <a:rPr lang="en-GB" dirty="0"/>
              <a:t>(or muscularis externa) is composed of smooth muscle cells organized as two or more sublayers. In the internal sublayer (closer to the lumen), the </a:t>
            </a:r>
            <a:r>
              <a:rPr lang="en-GB" dirty="0" err="1"/>
              <a:t>fiber</a:t>
            </a:r>
            <a:r>
              <a:rPr lang="en-GB" dirty="0"/>
              <a:t> orientation is generally circular;</a:t>
            </a:r>
          </a:p>
          <a:p>
            <a:r>
              <a:rPr lang="en-GB" dirty="0"/>
              <a:t> in the external sublayer it is longitudinal. </a:t>
            </a:r>
          </a:p>
          <a:p>
            <a:r>
              <a:rPr lang="en-GB" dirty="0"/>
              <a:t>The connective tissue between the muscle sublayers contains blood and lymph vessels, Contractions of the muscularis, which mix and propel the luminal contents forward</a:t>
            </a:r>
          </a:p>
        </p:txBody>
      </p:sp>
    </p:spTree>
    <p:extLst>
      <p:ext uri="{BB962C8B-B14F-4D97-AF65-F5344CB8AC3E}">
        <p14:creationId xmlns:p14="http://schemas.microsoft.com/office/powerpoint/2010/main" val="2510068964"/>
      </p:ext>
    </p:extLst>
  </p:cSld>
  <p:clrMapOvr>
    <a:masterClrMapping/>
  </p:clrMapOvr>
  <p:transition spd="slow">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9B13EA2-1025-4898-937F-483A710F66B6}"/>
              </a:ext>
            </a:extLst>
          </p:cNvPr>
          <p:cNvSpPr>
            <a:spLocks noGrp="1"/>
          </p:cNvSpPr>
          <p:nvPr>
            <p:ph idx="1"/>
          </p:nvPr>
        </p:nvSpPr>
        <p:spPr>
          <a:xfrm>
            <a:off x="628650" y="1268731"/>
            <a:ext cx="7886700" cy="4221242"/>
          </a:xfrm>
        </p:spPr>
        <p:txBody>
          <a:bodyPr/>
          <a:lstStyle/>
          <a:p>
            <a:r>
              <a:rPr lang="en-GB" b="1" dirty="0"/>
              <a:t>4) The serosa </a:t>
            </a:r>
            <a:r>
              <a:rPr lang="en-GB" dirty="0"/>
              <a:t>is a thin layer of loose connective tissue, rich in blood vessels, lymphatics, and adipose </a:t>
            </a:r>
            <a:r>
              <a:rPr lang="en-GB" dirty="0" err="1"/>
              <a:t>tissue,with</a:t>
            </a:r>
            <a:r>
              <a:rPr lang="en-GB" dirty="0"/>
              <a:t> a simple squamous covering epithelium. </a:t>
            </a:r>
          </a:p>
        </p:txBody>
      </p:sp>
    </p:spTree>
    <p:extLst>
      <p:ext uri="{BB962C8B-B14F-4D97-AF65-F5344CB8AC3E}">
        <p14:creationId xmlns:p14="http://schemas.microsoft.com/office/powerpoint/2010/main" val="3165026564"/>
      </p:ext>
    </p:extLst>
  </p:cSld>
  <p:clrMapOvr>
    <a:masterClrMapping/>
  </p:clrMapOvr>
  <p:transition spd="slow">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D6F708-9FCB-4992-AB4A-E66D8BDE4F49}"/>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54B96F56-1A35-4B85-8E88-DF0B10DFB2D3}"/>
              </a:ext>
            </a:extLst>
          </p:cNvPr>
          <p:cNvPicPr>
            <a:picLocks noGrp="1" noChangeAspect="1"/>
          </p:cNvPicPr>
          <p:nvPr>
            <p:ph idx="1"/>
          </p:nvPr>
        </p:nvPicPr>
        <p:blipFill>
          <a:blip r:embed="rId2"/>
          <a:stretch>
            <a:fillRect/>
          </a:stretch>
        </p:blipFill>
        <p:spPr>
          <a:xfrm>
            <a:off x="1449977" y="933452"/>
            <a:ext cx="5623560" cy="4991096"/>
          </a:xfrm>
          <a:prstGeom prst="rect">
            <a:avLst/>
          </a:prstGeom>
        </p:spPr>
      </p:pic>
    </p:spTree>
    <p:extLst>
      <p:ext uri="{BB962C8B-B14F-4D97-AF65-F5344CB8AC3E}">
        <p14:creationId xmlns:p14="http://schemas.microsoft.com/office/powerpoint/2010/main" val="30068371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646BED-D886-43F2-9E55-7919EAB35359}"/>
              </a:ext>
            </a:extLst>
          </p:cNvPr>
          <p:cNvSpPr>
            <a:spLocks noGrp="1"/>
          </p:cNvSpPr>
          <p:nvPr>
            <p:ph type="title"/>
          </p:nvPr>
        </p:nvSpPr>
        <p:spPr/>
        <p:txBody>
          <a:bodyPr>
            <a:normAutofit fontScale="90000"/>
          </a:bodyPr>
          <a:lstStyle/>
          <a:p>
            <a:r>
              <a:rPr lang="en-GB" dirty="0"/>
              <a:t>Oral cavity </a:t>
            </a:r>
            <a:br>
              <a:rPr lang="en-GB" dirty="0"/>
            </a:br>
            <a:endParaRPr lang="en-GB" dirty="0"/>
          </a:p>
        </p:txBody>
      </p:sp>
      <p:sp>
        <p:nvSpPr>
          <p:cNvPr id="3" name="Content Placeholder 2">
            <a:extLst>
              <a:ext uri="{FF2B5EF4-FFF2-40B4-BE49-F238E27FC236}">
                <a16:creationId xmlns:a16="http://schemas.microsoft.com/office/drawing/2014/main" xmlns="" id="{56B4CEC5-A4A5-45B8-9B6F-64B35FB2D216}"/>
              </a:ext>
            </a:extLst>
          </p:cNvPr>
          <p:cNvSpPr>
            <a:spLocks noGrp="1"/>
          </p:cNvSpPr>
          <p:nvPr>
            <p:ph idx="1"/>
          </p:nvPr>
        </p:nvSpPr>
        <p:spPr/>
        <p:txBody>
          <a:bodyPr>
            <a:normAutofit fontScale="92500" lnSpcReduction="10000"/>
          </a:bodyPr>
          <a:lstStyle/>
          <a:p>
            <a:r>
              <a:rPr lang="en-GB" dirty="0"/>
              <a:t>The oral cavity is lined with stratified squamous epithelium, which may be keratinized, partially keratinized, or nonkeratinized depending on the location. </a:t>
            </a:r>
          </a:p>
          <a:p>
            <a:r>
              <a:rPr lang="en-GB" dirty="0"/>
              <a:t>The keratinized cell layers resist damage from abrasion and are best developed in the masticatory mucosa on the </a:t>
            </a:r>
            <a:r>
              <a:rPr lang="en-GB" b="1" dirty="0"/>
              <a:t>gingiva </a:t>
            </a:r>
            <a:r>
              <a:rPr lang="en-GB" dirty="0"/>
              <a:t>(gum) and </a:t>
            </a:r>
            <a:r>
              <a:rPr lang="en-GB" b="1" dirty="0"/>
              <a:t>hard palate</a:t>
            </a:r>
            <a:r>
              <a:rPr lang="en-GB" dirty="0"/>
              <a:t>. The lamina propria in these regions rests directly on the </a:t>
            </a:r>
            <a:r>
              <a:rPr lang="en-GB" b="1" dirty="0"/>
              <a:t>periosteum </a:t>
            </a:r>
            <a:r>
              <a:rPr lang="en-GB" dirty="0"/>
              <a:t>of underlying bone.</a:t>
            </a:r>
          </a:p>
          <a:p>
            <a:r>
              <a:rPr lang="en-GB" dirty="0"/>
              <a:t> Nonkeratinized squamous epithelium predominates in the lining mucosa over the </a:t>
            </a:r>
            <a:r>
              <a:rPr lang="en-GB" b="1" dirty="0"/>
              <a:t>soft palate</a:t>
            </a:r>
            <a:r>
              <a:rPr lang="en-GB" dirty="0"/>
              <a:t>, </a:t>
            </a:r>
            <a:r>
              <a:rPr lang="en-GB" b="1" dirty="0"/>
              <a:t>cheeks</a:t>
            </a:r>
            <a:r>
              <a:rPr lang="en-GB" dirty="0"/>
              <a:t>, the </a:t>
            </a:r>
            <a:r>
              <a:rPr lang="en-GB" b="1" dirty="0"/>
              <a:t>floor of the mouth</a:t>
            </a:r>
            <a:r>
              <a:rPr lang="en-GB" dirty="0"/>
              <a:t>, and the </a:t>
            </a:r>
            <a:r>
              <a:rPr lang="en-GB" b="1" dirty="0"/>
              <a:t>pharynx</a:t>
            </a:r>
            <a:r>
              <a:rPr lang="en-GB" dirty="0"/>
              <a:t>, the </a:t>
            </a:r>
            <a:r>
              <a:rPr lang="en-GB" b="1" dirty="0"/>
              <a:t>posterior region </a:t>
            </a:r>
            <a:r>
              <a:rPr lang="en-GB" dirty="0"/>
              <a:t>of the oral cavity leading to the </a:t>
            </a:r>
            <a:r>
              <a:rPr lang="en-GB" dirty="0" err="1"/>
              <a:t>esophagus</a:t>
            </a:r>
            <a:endParaRPr lang="en-GB" dirty="0"/>
          </a:p>
        </p:txBody>
      </p:sp>
    </p:spTree>
    <p:extLst>
      <p:ext uri="{BB962C8B-B14F-4D97-AF65-F5344CB8AC3E}">
        <p14:creationId xmlns:p14="http://schemas.microsoft.com/office/powerpoint/2010/main" val="1570222277"/>
      </p:ext>
    </p:extLst>
  </p:cSld>
  <p:clrMapOvr>
    <a:masterClrMapping/>
  </p:clrMapOvr>
  <p:transition spd="slow">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F54862-F314-4BFC-95C6-072B512FF3DE}"/>
              </a:ext>
            </a:extLst>
          </p:cNvPr>
          <p:cNvSpPr>
            <a:spLocks noGrp="1"/>
          </p:cNvSpPr>
          <p:nvPr>
            <p:ph type="title"/>
          </p:nvPr>
        </p:nvSpPr>
        <p:spPr/>
        <p:txBody>
          <a:bodyPr/>
          <a:lstStyle/>
          <a:p>
            <a:endParaRPr lang="en-GB" dirty="0"/>
          </a:p>
        </p:txBody>
      </p:sp>
      <p:pic>
        <p:nvPicPr>
          <p:cNvPr id="4" name="Content Placeholder 3">
            <a:extLst>
              <a:ext uri="{FF2B5EF4-FFF2-40B4-BE49-F238E27FC236}">
                <a16:creationId xmlns:a16="http://schemas.microsoft.com/office/drawing/2014/main" xmlns="" id="{7A0B83E8-8251-4376-BECF-B2C222F0AE19}"/>
              </a:ext>
            </a:extLst>
          </p:cNvPr>
          <p:cNvPicPr>
            <a:picLocks noGrp="1" noChangeAspect="1"/>
          </p:cNvPicPr>
          <p:nvPr>
            <p:ph idx="1"/>
          </p:nvPr>
        </p:nvPicPr>
        <p:blipFill>
          <a:blip r:embed="rId2"/>
          <a:stretch>
            <a:fillRect/>
          </a:stretch>
        </p:blipFill>
        <p:spPr>
          <a:xfrm>
            <a:off x="2122642" y="1411425"/>
            <a:ext cx="5192558" cy="3911143"/>
          </a:xfrm>
          <a:prstGeom prst="rect">
            <a:avLst/>
          </a:prstGeom>
        </p:spPr>
      </p:pic>
    </p:spTree>
    <p:extLst>
      <p:ext uri="{BB962C8B-B14F-4D97-AF65-F5344CB8AC3E}">
        <p14:creationId xmlns:p14="http://schemas.microsoft.com/office/powerpoint/2010/main" val="21017909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Squamous epithelium</a:t>
            </a:r>
          </a:p>
        </p:txBody>
      </p:sp>
      <p:sp>
        <p:nvSpPr>
          <p:cNvPr id="3" name="Content Placeholder 2"/>
          <p:cNvSpPr>
            <a:spLocks noGrp="1"/>
          </p:cNvSpPr>
          <p:nvPr>
            <p:ph idx="1"/>
          </p:nvPr>
        </p:nvSpPr>
        <p:spPr/>
        <p:txBody>
          <a:bodyPr>
            <a:normAutofit/>
          </a:bodyPr>
          <a:lstStyle/>
          <a:p>
            <a:r>
              <a:rPr lang="en-US" dirty="0"/>
              <a:t>Squamous cells are flat cells with a coin-like appearance </a:t>
            </a:r>
          </a:p>
          <a:p>
            <a:r>
              <a:rPr lang="en-US" dirty="0"/>
              <a:t>and their nuclei are usually oval-shaped when examined under a microscope.</a:t>
            </a:r>
          </a:p>
          <a:p>
            <a:r>
              <a:rPr lang="en-US" b="1" dirty="0"/>
              <a:t> Simple squamous epithelial </a:t>
            </a:r>
            <a:r>
              <a:rPr lang="en-US" dirty="0"/>
              <a:t>tissue, in other words, squamous epithelium with only one stratum, is mostly present in the lining of cavities where diffusion of various substances occur.</a:t>
            </a:r>
          </a:p>
        </p:txBody>
      </p:sp>
    </p:spTree>
    <p:extLst>
      <p:ext uri="{BB962C8B-B14F-4D97-AF65-F5344CB8AC3E}">
        <p14:creationId xmlns:p14="http://schemas.microsoft.com/office/powerpoint/2010/main" val="40828523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563C3C-7964-4566-8A31-DA35FE31CEFB}"/>
              </a:ext>
            </a:extLst>
          </p:cNvPr>
          <p:cNvSpPr>
            <a:spLocks noGrp="1"/>
          </p:cNvSpPr>
          <p:nvPr>
            <p:ph type="title"/>
          </p:nvPr>
        </p:nvSpPr>
        <p:spPr/>
        <p:txBody>
          <a:bodyPr/>
          <a:lstStyle/>
          <a:p>
            <a:r>
              <a:rPr lang="en-GB" b="1" dirty="0"/>
              <a:t>Lips</a:t>
            </a:r>
          </a:p>
        </p:txBody>
      </p:sp>
      <p:sp>
        <p:nvSpPr>
          <p:cNvPr id="3" name="Content Placeholder 2">
            <a:extLst>
              <a:ext uri="{FF2B5EF4-FFF2-40B4-BE49-F238E27FC236}">
                <a16:creationId xmlns:a16="http://schemas.microsoft.com/office/drawing/2014/main" xmlns="" id="{8FBAA264-486C-4A9A-9E7A-90D3D6F531B4}"/>
              </a:ext>
            </a:extLst>
          </p:cNvPr>
          <p:cNvSpPr>
            <a:spLocks noGrp="1"/>
          </p:cNvSpPr>
          <p:nvPr>
            <p:ph idx="1"/>
          </p:nvPr>
        </p:nvSpPr>
        <p:spPr>
          <a:xfrm>
            <a:off x="628650" y="1797776"/>
            <a:ext cx="7886700" cy="3692197"/>
          </a:xfrm>
        </p:spPr>
        <p:txBody>
          <a:bodyPr>
            <a:normAutofit fontScale="85000" lnSpcReduction="20000"/>
          </a:bodyPr>
          <a:lstStyle/>
          <a:p>
            <a:pPr marL="0" indent="0">
              <a:buNone/>
            </a:pPr>
            <a:r>
              <a:rPr lang="en-GB" dirty="0"/>
              <a:t> </a:t>
            </a:r>
          </a:p>
          <a:p>
            <a:r>
              <a:rPr lang="en-GB" dirty="0"/>
              <a:t>Lips, soft pliable anatomical structures that form the mouth margin of most vertebrates, composed of a surface epidermis (skin), connective tissue, and a muscle layer. </a:t>
            </a:r>
          </a:p>
          <a:p>
            <a:r>
              <a:rPr lang="en-GB" dirty="0"/>
              <a:t>In man the outer skin contains hair, sweat glands, and sebaceous (oil) glands. </a:t>
            </a:r>
          </a:p>
          <a:p>
            <a:r>
              <a:rPr lang="en-GB" dirty="0"/>
              <a:t>The edges of the lips are covered with reddish skin, sometimes called the </a:t>
            </a:r>
            <a:r>
              <a:rPr lang="en-GB" b="1" dirty="0"/>
              <a:t>vermilion border</a:t>
            </a:r>
            <a:r>
              <a:rPr lang="en-GB" dirty="0"/>
              <a:t>.</a:t>
            </a:r>
          </a:p>
          <a:p>
            <a:r>
              <a:rPr lang="en-GB" dirty="0"/>
              <a:t>The reddish skin is a transition layer between the outer, hair-bearing tissue and the inner mucous membrane. </a:t>
            </a:r>
          </a:p>
          <a:p>
            <a:r>
              <a:rPr lang="en-GB" dirty="0"/>
              <a:t>The interior surface of the lips is lined with a moist mucous membrane. </a:t>
            </a:r>
          </a:p>
        </p:txBody>
      </p:sp>
    </p:spTree>
    <p:extLst>
      <p:ext uri="{BB962C8B-B14F-4D97-AF65-F5344CB8AC3E}">
        <p14:creationId xmlns:p14="http://schemas.microsoft.com/office/powerpoint/2010/main" val="37983266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F2372A-1B71-4F0E-9EA9-5A5E9E6638DF}"/>
              </a:ext>
            </a:extLst>
          </p:cNvPr>
          <p:cNvSpPr>
            <a:spLocks noGrp="1"/>
          </p:cNvSpPr>
          <p:nvPr>
            <p:ph type="title"/>
          </p:nvPr>
        </p:nvSpPr>
        <p:spPr/>
        <p:txBody>
          <a:bodyPr/>
          <a:lstStyle/>
          <a:p>
            <a:r>
              <a:rPr lang="en-GB" b="1" dirty="0"/>
              <a:t>Tongue</a:t>
            </a:r>
          </a:p>
        </p:txBody>
      </p:sp>
      <p:sp>
        <p:nvSpPr>
          <p:cNvPr id="3" name="Content Placeholder 2">
            <a:extLst>
              <a:ext uri="{FF2B5EF4-FFF2-40B4-BE49-F238E27FC236}">
                <a16:creationId xmlns:a16="http://schemas.microsoft.com/office/drawing/2014/main" xmlns="" id="{C7F400AB-E500-40C3-B1C3-D872CE407A0E}"/>
              </a:ext>
            </a:extLst>
          </p:cNvPr>
          <p:cNvSpPr>
            <a:spLocks noGrp="1"/>
          </p:cNvSpPr>
          <p:nvPr>
            <p:ph idx="1"/>
          </p:nvPr>
        </p:nvSpPr>
        <p:spPr>
          <a:xfrm>
            <a:off x="628650" y="1843496"/>
            <a:ext cx="7886700" cy="3646477"/>
          </a:xfrm>
        </p:spPr>
        <p:txBody>
          <a:bodyPr>
            <a:normAutofit fontScale="77500" lnSpcReduction="20000"/>
          </a:bodyPr>
          <a:lstStyle/>
          <a:p>
            <a:pPr marL="0" indent="0">
              <a:buNone/>
            </a:pPr>
            <a:r>
              <a:rPr lang="en-GB" dirty="0"/>
              <a:t> </a:t>
            </a:r>
          </a:p>
          <a:p>
            <a:r>
              <a:rPr lang="en-GB" dirty="0"/>
              <a:t>The tongue is a mass of </a:t>
            </a:r>
            <a:r>
              <a:rPr lang="en-GB" b="1" dirty="0"/>
              <a:t>striated muscle </a:t>
            </a:r>
            <a:r>
              <a:rPr lang="en-GB" dirty="0"/>
              <a:t>covered by mucosa, which manipulates ingested material during mastication and swallowing.</a:t>
            </a:r>
          </a:p>
          <a:p>
            <a:r>
              <a:rPr lang="en-GB" dirty="0"/>
              <a:t>The muscle </a:t>
            </a:r>
            <a:r>
              <a:rPr lang="en-GB" dirty="0" err="1"/>
              <a:t>fiberes</a:t>
            </a:r>
            <a:r>
              <a:rPr lang="en-GB" dirty="0"/>
              <a:t> are oriented in all directions, allowing a high level of mobility.</a:t>
            </a:r>
          </a:p>
          <a:p>
            <a:r>
              <a:rPr lang="en-GB" dirty="0"/>
              <a:t>the mucous membrane strongly adherent to the muscular core. </a:t>
            </a:r>
          </a:p>
          <a:p>
            <a:r>
              <a:rPr lang="en-GB" dirty="0"/>
              <a:t>The lower surface of the tongue is smooth, with typical lining mucosa.</a:t>
            </a:r>
          </a:p>
          <a:p>
            <a:r>
              <a:rPr lang="en-GB" dirty="0"/>
              <a:t>The dorsal surface is irregular, having hundreds of small protruding papillae of various types on its anterior two-thirds and the massed lingual tonsils on the posterior third, or root of the tongue.</a:t>
            </a:r>
          </a:p>
          <a:p>
            <a:r>
              <a:rPr lang="en-GB" dirty="0"/>
              <a:t> the anterior 2 thirds and the posterior one third separated by V-shaped groove called the </a:t>
            </a:r>
            <a:r>
              <a:rPr lang="en-GB" b="1" dirty="0"/>
              <a:t>sulcus terminalis</a:t>
            </a:r>
            <a:r>
              <a:rPr lang="en-GB" dirty="0"/>
              <a:t>.  </a:t>
            </a:r>
          </a:p>
        </p:txBody>
      </p:sp>
    </p:spTree>
    <p:extLst>
      <p:ext uri="{BB962C8B-B14F-4D97-AF65-F5344CB8AC3E}">
        <p14:creationId xmlns:p14="http://schemas.microsoft.com/office/powerpoint/2010/main" val="601095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A1F459-2C34-488A-B4AA-6ADD7A1A2D6E}"/>
              </a:ext>
            </a:extLst>
          </p:cNvPr>
          <p:cNvSpPr>
            <a:spLocks noGrp="1"/>
          </p:cNvSpPr>
          <p:nvPr>
            <p:ph type="title"/>
          </p:nvPr>
        </p:nvSpPr>
        <p:spPr/>
        <p:txBody>
          <a:bodyPr>
            <a:normAutofit/>
          </a:bodyPr>
          <a:lstStyle/>
          <a:p>
            <a:r>
              <a:rPr lang="en-GB" sz="2175" dirty="0">
                <a:solidFill>
                  <a:srgbClr val="FF0000"/>
                </a:solidFill>
                <a:latin typeface="+mn-lt"/>
                <a:ea typeface="+mn-ea"/>
                <a:cs typeface="+mn-cs"/>
              </a:rPr>
              <a:t>The lingual papillae are elevations of the mucous membrane that assume various forms and functions. There are </a:t>
            </a:r>
            <a:r>
              <a:rPr lang="en-GB" sz="2175" b="1" dirty="0">
                <a:solidFill>
                  <a:srgbClr val="FF0000"/>
                </a:solidFill>
                <a:latin typeface="+mn-lt"/>
                <a:ea typeface="+mn-ea"/>
                <a:cs typeface="+mn-cs"/>
              </a:rPr>
              <a:t>four</a:t>
            </a:r>
            <a:r>
              <a:rPr lang="en-GB" sz="2175" dirty="0">
                <a:solidFill>
                  <a:srgbClr val="FF0000"/>
                </a:solidFill>
                <a:latin typeface="+mn-lt"/>
                <a:ea typeface="+mn-ea"/>
                <a:cs typeface="+mn-cs"/>
              </a:rPr>
              <a:t> types: </a:t>
            </a:r>
            <a:endParaRPr lang="en-GB" dirty="0">
              <a:solidFill>
                <a:srgbClr val="FF0000"/>
              </a:solidFill>
            </a:endParaRPr>
          </a:p>
        </p:txBody>
      </p:sp>
      <p:sp>
        <p:nvSpPr>
          <p:cNvPr id="3" name="Content Placeholder 2">
            <a:extLst>
              <a:ext uri="{FF2B5EF4-FFF2-40B4-BE49-F238E27FC236}">
                <a16:creationId xmlns:a16="http://schemas.microsoft.com/office/drawing/2014/main" xmlns="" id="{89172D44-51B1-4911-A5AB-A9B0BCC1C0CE}"/>
              </a:ext>
            </a:extLst>
          </p:cNvPr>
          <p:cNvSpPr>
            <a:spLocks noGrp="1"/>
          </p:cNvSpPr>
          <p:nvPr>
            <p:ph idx="1"/>
          </p:nvPr>
        </p:nvSpPr>
        <p:spPr/>
        <p:txBody>
          <a:bodyPr>
            <a:normAutofit fontScale="92500" lnSpcReduction="10000"/>
          </a:bodyPr>
          <a:lstStyle/>
          <a:p>
            <a:r>
              <a:rPr lang="en-GB" b="1" dirty="0"/>
              <a:t>1) Filiform papillae </a:t>
            </a:r>
            <a:r>
              <a:rPr lang="en-GB" dirty="0"/>
              <a:t>are very numerous, have an elongated conical shape,. They provide a rough surface that facilitates movement of food during chewing.</a:t>
            </a:r>
          </a:p>
          <a:p>
            <a:r>
              <a:rPr lang="en-GB" dirty="0"/>
              <a:t> </a:t>
            </a:r>
            <a:r>
              <a:rPr lang="en-GB" b="1" dirty="0"/>
              <a:t>2) Fungiform papillae </a:t>
            </a:r>
            <a:r>
              <a:rPr lang="en-GB" dirty="0"/>
              <a:t>are much less numerous, lightly keratinized, and interspersed among the filiform papillae. They are mushroom-shaped</a:t>
            </a:r>
          </a:p>
          <a:p>
            <a:r>
              <a:rPr lang="en-GB" b="1" dirty="0"/>
              <a:t>3) Foliate papillae </a:t>
            </a:r>
            <a:r>
              <a:rPr lang="en-GB" dirty="0"/>
              <a:t>consist of several parallel ridges on each side of the tongue, anterior to the sulcus terminalis</a:t>
            </a:r>
          </a:p>
          <a:p>
            <a:r>
              <a:rPr lang="en-GB" b="1" dirty="0"/>
              <a:t>4) Vallate (or circumvallate) papillae </a:t>
            </a:r>
            <a:r>
              <a:rPr lang="en-GB" dirty="0"/>
              <a:t>are the largest papillae, with diameters of 1 to 3 mm. Eight to twelve vallate papillae are normally aligned just in front of the terminal sulcus. </a:t>
            </a:r>
          </a:p>
        </p:txBody>
      </p:sp>
    </p:spTree>
    <p:extLst>
      <p:ext uri="{BB962C8B-B14F-4D97-AF65-F5344CB8AC3E}">
        <p14:creationId xmlns:p14="http://schemas.microsoft.com/office/powerpoint/2010/main" val="776108565"/>
      </p:ext>
    </p:extLst>
  </p:cSld>
  <p:clrMapOvr>
    <a:masterClrMapping/>
  </p:clrMapOvr>
  <p:transition spd="slow">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9D544E-6D28-4C7A-A0D6-ECFB99258F33}"/>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B8227D55-E5A1-45F6-A87D-741C267602CA}"/>
              </a:ext>
            </a:extLst>
          </p:cNvPr>
          <p:cNvPicPr>
            <a:picLocks noGrp="1" noChangeAspect="1"/>
          </p:cNvPicPr>
          <p:nvPr>
            <p:ph idx="1"/>
          </p:nvPr>
        </p:nvPicPr>
        <p:blipFill>
          <a:blip r:embed="rId2"/>
          <a:stretch>
            <a:fillRect/>
          </a:stretch>
        </p:blipFill>
        <p:spPr>
          <a:xfrm>
            <a:off x="1621815" y="2226469"/>
            <a:ext cx="5900370" cy="3263504"/>
          </a:xfrm>
          <a:prstGeom prst="rect">
            <a:avLst/>
          </a:prstGeom>
        </p:spPr>
      </p:pic>
    </p:spTree>
    <p:extLst>
      <p:ext uri="{BB962C8B-B14F-4D97-AF65-F5344CB8AC3E}">
        <p14:creationId xmlns:p14="http://schemas.microsoft.com/office/powerpoint/2010/main" val="2150037151"/>
      </p:ext>
    </p:extLst>
  </p:cSld>
  <p:clrMapOvr>
    <a:masterClrMapping/>
  </p:clrMapOvr>
  <p:transition spd="slow">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66D41B-96AE-4F13-9E64-9F856330F1A5}"/>
              </a:ext>
            </a:extLst>
          </p:cNvPr>
          <p:cNvSpPr>
            <a:spLocks noGrp="1"/>
          </p:cNvSpPr>
          <p:nvPr>
            <p:ph type="title"/>
          </p:nvPr>
        </p:nvSpPr>
        <p:spPr/>
        <p:txBody>
          <a:bodyPr/>
          <a:lstStyle/>
          <a:p>
            <a:r>
              <a:rPr lang="en-GB" dirty="0"/>
              <a:t>Taste buds </a:t>
            </a:r>
          </a:p>
        </p:txBody>
      </p:sp>
      <p:sp>
        <p:nvSpPr>
          <p:cNvPr id="3" name="Content Placeholder 2">
            <a:extLst>
              <a:ext uri="{FF2B5EF4-FFF2-40B4-BE49-F238E27FC236}">
                <a16:creationId xmlns:a16="http://schemas.microsoft.com/office/drawing/2014/main" xmlns="" id="{9D9CE90C-F74F-4CC8-93D0-92FFBBFCF256}"/>
              </a:ext>
            </a:extLst>
          </p:cNvPr>
          <p:cNvSpPr>
            <a:spLocks noGrp="1"/>
          </p:cNvSpPr>
          <p:nvPr>
            <p:ph idx="1"/>
          </p:nvPr>
        </p:nvSpPr>
        <p:spPr>
          <a:xfrm>
            <a:off x="628650" y="1895747"/>
            <a:ext cx="7886700" cy="3594225"/>
          </a:xfrm>
        </p:spPr>
        <p:txBody>
          <a:bodyPr>
            <a:normAutofit fontScale="85000" lnSpcReduction="20000"/>
          </a:bodyPr>
          <a:lstStyle/>
          <a:p>
            <a:r>
              <a:rPr lang="en-GB" dirty="0"/>
              <a:t>Taste buds are ovoid structures within the stratified epithelium on the tongue’s surface.</a:t>
            </a:r>
          </a:p>
          <a:p>
            <a:r>
              <a:rPr lang="en-GB" dirty="0"/>
              <a:t> Approximately 250 taste buds are present on the lateral surface of each vallate papilla, with many others present on fungiform and foliate (but not the keratinized filiform) papillae. </a:t>
            </a:r>
          </a:p>
          <a:p>
            <a:r>
              <a:rPr lang="en-GB" dirty="0">
                <a:solidFill>
                  <a:srgbClr val="C00000"/>
                </a:solidFill>
              </a:rPr>
              <a:t>Taste buds detect at least five broad categories of </a:t>
            </a:r>
            <a:r>
              <a:rPr lang="en-GB" dirty="0" err="1">
                <a:solidFill>
                  <a:srgbClr val="C00000"/>
                </a:solidFill>
              </a:rPr>
              <a:t>tastants</a:t>
            </a:r>
            <a:r>
              <a:rPr lang="en-GB" dirty="0"/>
              <a:t>: </a:t>
            </a:r>
          </a:p>
          <a:p>
            <a:r>
              <a:rPr lang="en-GB" dirty="0"/>
              <a:t>sodium ions (</a:t>
            </a:r>
            <a:r>
              <a:rPr lang="en-GB" b="1" dirty="0"/>
              <a:t>salty</a:t>
            </a:r>
            <a:r>
              <a:rPr lang="en-GB" dirty="0"/>
              <a:t>); </a:t>
            </a:r>
          </a:p>
          <a:p>
            <a:r>
              <a:rPr lang="en-GB" dirty="0"/>
              <a:t>hydrogen ions from acids (</a:t>
            </a:r>
            <a:r>
              <a:rPr lang="en-GB" b="1" dirty="0"/>
              <a:t>sour</a:t>
            </a:r>
            <a:r>
              <a:rPr lang="en-GB" dirty="0"/>
              <a:t>); </a:t>
            </a:r>
          </a:p>
          <a:p>
            <a:r>
              <a:rPr lang="en-GB" dirty="0"/>
              <a:t>sugars and related compounds (</a:t>
            </a:r>
            <a:r>
              <a:rPr lang="en-GB" b="1" dirty="0"/>
              <a:t>sweet</a:t>
            </a:r>
            <a:r>
              <a:rPr lang="en-GB" dirty="0"/>
              <a:t>);</a:t>
            </a:r>
          </a:p>
          <a:p>
            <a:r>
              <a:rPr lang="en-GB" dirty="0"/>
              <a:t> alkaloids and certain toxins (</a:t>
            </a:r>
            <a:r>
              <a:rPr lang="en-GB" b="1" dirty="0"/>
              <a:t>bitter</a:t>
            </a:r>
            <a:endParaRPr lang="en-GB" dirty="0"/>
          </a:p>
        </p:txBody>
      </p:sp>
    </p:spTree>
    <p:extLst>
      <p:ext uri="{BB962C8B-B14F-4D97-AF65-F5344CB8AC3E}">
        <p14:creationId xmlns:p14="http://schemas.microsoft.com/office/powerpoint/2010/main" val="14907271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7A4823-BA91-4F34-9AC0-86464DDBB7F7}"/>
              </a:ext>
            </a:extLst>
          </p:cNvPr>
          <p:cNvSpPr>
            <a:spLocks noGrp="1"/>
          </p:cNvSpPr>
          <p:nvPr>
            <p:ph type="title"/>
          </p:nvPr>
        </p:nvSpPr>
        <p:spPr>
          <a:xfrm>
            <a:off x="628650" y="870942"/>
            <a:ext cx="7886700" cy="994172"/>
          </a:xfrm>
        </p:spPr>
        <p:txBody>
          <a:bodyPr/>
          <a:lstStyle/>
          <a:p>
            <a:r>
              <a:rPr lang="en-GB" b="1" dirty="0"/>
              <a:t>Teeth</a:t>
            </a:r>
          </a:p>
        </p:txBody>
      </p:sp>
      <p:sp>
        <p:nvSpPr>
          <p:cNvPr id="3" name="Content Placeholder 2">
            <a:extLst>
              <a:ext uri="{FF2B5EF4-FFF2-40B4-BE49-F238E27FC236}">
                <a16:creationId xmlns:a16="http://schemas.microsoft.com/office/drawing/2014/main" xmlns="" id="{85114394-1138-43BE-8EB3-1D327451B718}"/>
              </a:ext>
            </a:extLst>
          </p:cNvPr>
          <p:cNvSpPr>
            <a:spLocks noGrp="1"/>
          </p:cNvSpPr>
          <p:nvPr>
            <p:ph idx="1"/>
          </p:nvPr>
        </p:nvSpPr>
        <p:spPr>
          <a:xfrm>
            <a:off x="569867" y="1306286"/>
            <a:ext cx="7886700" cy="4245428"/>
          </a:xfrm>
        </p:spPr>
        <p:txBody>
          <a:bodyPr>
            <a:normAutofit fontScale="70000" lnSpcReduction="20000"/>
          </a:bodyPr>
          <a:lstStyle/>
          <a:p>
            <a:pPr marL="0" indent="0">
              <a:buNone/>
            </a:pPr>
            <a:r>
              <a:rPr lang="en-GB" dirty="0"/>
              <a:t> </a:t>
            </a:r>
          </a:p>
          <a:p>
            <a:r>
              <a:rPr lang="en-GB" dirty="0"/>
              <a:t>In the adult human there are normally </a:t>
            </a:r>
            <a:r>
              <a:rPr lang="en-GB" b="1" dirty="0"/>
              <a:t>32 </a:t>
            </a:r>
            <a:r>
              <a:rPr lang="en-GB" dirty="0"/>
              <a:t>permanent teeth, arranged in two arches in the maxillary and mandibular bones.</a:t>
            </a:r>
          </a:p>
          <a:p>
            <a:r>
              <a:rPr lang="en-GB" dirty="0"/>
              <a:t> Each tooth has a </a:t>
            </a:r>
            <a:r>
              <a:rPr lang="en-GB" b="1" dirty="0"/>
              <a:t>crown </a:t>
            </a:r>
            <a:r>
              <a:rPr lang="en-GB" dirty="0"/>
              <a:t>exposed above the gingiva, a constricted </a:t>
            </a:r>
            <a:r>
              <a:rPr lang="en-GB" b="1" dirty="0"/>
              <a:t>neck </a:t>
            </a:r>
            <a:r>
              <a:rPr lang="en-GB" dirty="0"/>
              <a:t>at the gum, and one or more </a:t>
            </a:r>
            <a:r>
              <a:rPr lang="en-GB" b="1" dirty="0"/>
              <a:t>roots </a:t>
            </a:r>
            <a:r>
              <a:rPr lang="en-GB" dirty="0"/>
              <a:t>that fit firmly into bony sockets</a:t>
            </a:r>
          </a:p>
          <a:p>
            <a:r>
              <a:rPr lang="en-GB" dirty="0"/>
              <a:t>The </a:t>
            </a:r>
            <a:r>
              <a:rPr lang="en-GB" b="1" dirty="0"/>
              <a:t>crown </a:t>
            </a:r>
            <a:r>
              <a:rPr lang="en-GB" dirty="0"/>
              <a:t>is covered by very hard, </a:t>
            </a:r>
            <a:r>
              <a:rPr lang="en-GB" b="1" dirty="0"/>
              <a:t>enamel </a:t>
            </a:r>
            <a:r>
              <a:rPr lang="en-GB" dirty="0"/>
              <a:t>and the roots by called </a:t>
            </a:r>
            <a:r>
              <a:rPr lang="en-GB" b="1" dirty="0"/>
              <a:t>cementum</a:t>
            </a:r>
            <a:r>
              <a:rPr lang="en-GB" dirty="0"/>
              <a:t>. </a:t>
            </a:r>
          </a:p>
          <a:p>
            <a:r>
              <a:rPr lang="en-GB" dirty="0"/>
              <a:t>The bulk of a tooth is composed of another calcified material, </a:t>
            </a:r>
            <a:r>
              <a:rPr lang="en-GB" b="1" dirty="0"/>
              <a:t>dentin</a:t>
            </a:r>
            <a:r>
              <a:rPr lang="en-GB" dirty="0"/>
              <a:t>, which surrounds an internal </a:t>
            </a:r>
            <a:r>
              <a:rPr lang="en-GB" b="1" dirty="0"/>
              <a:t>pulp cavity</a:t>
            </a:r>
            <a:r>
              <a:rPr lang="en-GB" dirty="0"/>
              <a:t>. </a:t>
            </a:r>
          </a:p>
          <a:p>
            <a:r>
              <a:rPr lang="en-GB" b="1" dirty="0"/>
              <a:t>Dental pulp </a:t>
            </a:r>
            <a:r>
              <a:rPr lang="en-GB" dirty="0"/>
              <a:t>is highly vascular and well-innervated and consists largely of loose, connective tissue with much ground substance, thin collagen </a:t>
            </a:r>
            <a:r>
              <a:rPr lang="en-GB" dirty="0" err="1"/>
              <a:t>fibers</a:t>
            </a:r>
            <a:r>
              <a:rPr lang="en-GB" dirty="0"/>
              <a:t>, fibroblasts, and stem cells.</a:t>
            </a:r>
          </a:p>
          <a:p>
            <a:r>
              <a:rPr lang="en-GB" dirty="0"/>
              <a:t> The pulp cavity narrows in each root as the </a:t>
            </a:r>
            <a:r>
              <a:rPr lang="en-GB" b="1" dirty="0"/>
              <a:t>root canal</a:t>
            </a:r>
            <a:r>
              <a:rPr lang="en-GB" dirty="0"/>
              <a:t>, which extends to an opening at the tip of each root for the blood vessels, lymphatics, and nerves of the pulp cavity. </a:t>
            </a:r>
          </a:p>
          <a:p>
            <a:r>
              <a:rPr lang="en-GB" dirty="0"/>
              <a:t>The </a:t>
            </a:r>
            <a:r>
              <a:rPr lang="en-GB" b="1" dirty="0"/>
              <a:t>periodontal ligaments </a:t>
            </a:r>
            <a:r>
              <a:rPr lang="en-GB" dirty="0"/>
              <a:t>are fibrous connective tissue bundles of collagen </a:t>
            </a:r>
            <a:r>
              <a:rPr lang="en-GB" dirty="0" err="1"/>
              <a:t>fibers</a:t>
            </a:r>
            <a:r>
              <a:rPr lang="en-GB" dirty="0"/>
              <a:t> inserted into both the cementum and the alveolar bone.  </a:t>
            </a:r>
          </a:p>
        </p:txBody>
      </p:sp>
    </p:spTree>
    <p:extLst>
      <p:ext uri="{BB962C8B-B14F-4D97-AF65-F5344CB8AC3E}">
        <p14:creationId xmlns:p14="http://schemas.microsoft.com/office/powerpoint/2010/main" val="25294969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F475FA-3F5A-4D3D-8187-C90BAF6E2F07}"/>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46B0C880-F6E5-496D-8C63-4E688592532D}"/>
              </a:ext>
            </a:extLst>
          </p:cNvPr>
          <p:cNvPicPr>
            <a:picLocks noGrp="1" noChangeAspect="1"/>
          </p:cNvPicPr>
          <p:nvPr>
            <p:ph idx="1"/>
          </p:nvPr>
        </p:nvPicPr>
        <p:blipFill>
          <a:blip r:embed="rId2"/>
          <a:stretch>
            <a:fillRect/>
          </a:stretch>
        </p:blipFill>
        <p:spPr>
          <a:xfrm>
            <a:off x="2014160" y="1281793"/>
            <a:ext cx="5115680" cy="4090614"/>
          </a:xfrm>
          <a:prstGeom prst="rect">
            <a:avLst/>
          </a:prstGeom>
        </p:spPr>
      </p:pic>
    </p:spTree>
    <p:extLst>
      <p:ext uri="{BB962C8B-B14F-4D97-AF65-F5344CB8AC3E}">
        <p14:creationId xmlns:p14="http://schemas.microsoft.com/office/powerpoint/2010/main" val="31806608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2A4170-36DB-40FF-AD5F-EB68A4039629}"/>
              </a:ext>
            </a:extLst>
          </p:cNvPr>
          <p:cNvSpPr>
            <a:spLocks noGrp="1"/>
          </p:cNvSpPr>
          <p:nvPr>
            <p:ph type="title"/>
          </p:nvPr>
        </p:nvSpPr>
        <p:spPr/>
        <p:txBody>
          <a:bodyPr/>
          <a:lstStyle/>
          <a:p>
            <a:r>
              <a:rPr lang="en-GB" b="1" dirty="0" err="1">
                <a:solidFill>
                  <a:srgbClr val="FF0000"/>
                </a:solidFill>
              </a:rPr>
              <a:t>Esophagus</a:t>
            </a:r>
            <a:endParaRPr lang="en-GB" b="1" dirty="0">
              <a:solidFill>
                <a:srgbClr val="FF0000"/>
              </a:solidFill>
            </a:endParaRPr>
          </a:p>
        </p:txBody>
      </p:sp>
      <p:sp>
        <p:nvSpPr>
          <p:cNvPr id="3" name="Content Placeholder 2">
            <a:extLst>
              <a:ext uri="{FF2B5EF4-FFF2-40B4-BE49-F238E27FC236}">
                <a16:creationId xmlns:a16="http://schemas.microsoft.com/office/drawing/2014/main" xmlns="" id="{D0CD9EC7-8DF7-40D8-940B-CCBB7FC39629}"/>
              </a:ext>
            </a:extLst>
          </p:cNvPr>
          <p:cNvSpPr>
            <a:spLocks noGrp="1"/>
          </p:cNvSpPr>
          <p:nvPr>
            <p:ph idx="1"/>
          </p:nvPr>
        </p:nvSpPr>
        <p:spPr>
          <a:xfrm>
            <a:off x="628650" y="1921873"/>
            <a:ext cx="7886700" cy="3568100"/>
          </a:xfrm>
        </p:spPr>
        <p:txBody>
          <a:bodyPr>
            <a:normAutofit fontScale="77500" lnSpcReduction="20000"/>
          </a:bodyPr>
          <a:lstStyle/>
          <a:p>
            <a:pPr marL="0" indent="0">
              <a:buNone/>
            </a:pPr>
            <a:endParaRPr lang="en-GB" dirty="0"/>
          </a:p>
          <a:p>
            <a:r>
              <a:rPr lang="en-GB" dirty="0"/>
              <a:t>The </a:t>
            </a:r>
            <a:r>
              <a:rPr lang="en-GB" b="1" dirty="0" err="1"/>
              <a:t>esophagus</a:t>
            </a:r>
            <a:r>
              <a:rPr lang="en-GB" b="1" dirty="0"/>
              <a:t> </a:t>
            </a:r>
            <a:r>
              <a:rPr lang="en-GB" dirty="0"/>
              <a:t>is a muscular tube, about 25 cm long in adults, which transports swallowed material from the pharynx to the stomach. </a:t>
            </a:r>
          </a:p>
          <a:p>
            <a:r>
              <a:rPr lang="en-GB" dirty="0"/>
              <a:t>The </a:t>
            </a:r>
            <a:r>
              <a:rPr lang="en-GB" dirty="0" err="1"/>
              <a:t>esophageal</a:t>
            </a:r>
            <a:r>
              <a:rPr lang="en-GB" dirty="0"/>
              <a:t> mucosa has </a:t>
            </a:r>
            <a:r>
              <a:rPr lang="en-GB" b="1" dirty="0"/>
              <a:t>nonkeratinized stratified squamous epithelium</a:t>
            </a:r>
            <a:r>
              <a:rPr lang="en-GB" dirty="0"/>
              <a:t>, and the submucosa contains small mucus-secreting glands,</a:t>
            </a:r>
          </a:p>
          <a:p>
            <a:r>
              <a:rPr lang="en-GB" dirty="0"/>
              <a:t> the </a:t>
            </a:r>
            <a:r>
              <a:rPr lang="en-GB" b="1" dirty="0" err="1"/>
              <a:t>esophageal</a:t>
            </a:r>
            <a:r>
              <a:rPr lang="en-GB" b="1" dirty="0"/>
              <a:t> glands</a:t>
            </a:r>
            <a:r>
              <a:rPr lang="en-GB" dirty="0"/>
              <a:t>, which lubricate and protect the mucosa.</a:t>
            </a:r>
          </a:p>
          <a:p>
            <a:r>
              <a:rPr lang="en-GB" dirty="0"/>
              <a:t> Near the stomach the mucosa also contains groups of glands, the </a:t>
            </a:r>
            <a:r>
              <a:rPr lang="en-GB" b="1" dirty="0" err="1"/>
              <a:t>esophageal</a:t>
            </a:r>
            <a:r>
              <a:rPr lang="en-GB" b="1" dirty="0"/>
              <a:t> cardiac glands</a:t>
            </a:r>
            <a:r>
              <a:rPr lang="en-GB" dirty="0"/>
              <a:t>, which secrete additional mucus. </a:t>
            </a:r>
          </a:p>
        </p:txBody>
      </p:sp>
    </p:spTree>
    <p:extLst>
      <p:ext uri="{BB962C8B-B14F-4D97-AF65-F5344CB8AC3E}">
        <p14:creationId xmlns:p14="http://schemas.microsoft.com/office/powerpoint/2010/main" val="28294592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8600CA8-B37C-4365-9A36-50FE891D0DDE}"/>
              </a:ext>
            </a:extLst>
          </p:cNvPr>
          <p:cNvSpPr>
            <a:spLocks noGrp="1"/>
          </p:cNvSpPr>
          <p:nvPr>
            <p:ph idx="1"/>
          </p:nvPr>
        </p:nvSpPr>
        <p:spPr>
          <a:xfrm>
            <a:off x="628650" y="1436166"/>
            <a:ext cx="7886700" cy="3862456"/>
          </a:xfrm>
        </p:spPr>
        <p:txBody>
          <a:bodyPr>
            <a:normAutofit fontScale="85000" lnSpcReduction="20000"/>
          </a:bodyPr>
          <a:lstStyle/>
          <a:p>
            <a:r>
              <a:rPr lang="en-GB" b="1" dirty="0"/>
              <a:t>Swallowing </a:t>
            </a:r>
            <a:r>
              <a:rPr lang="en-GB" dirty="0"/>
              <a:t>begins with voluntary muscle action but finishes with involuntary peristalsis.</a:t>
            </a:r>
          </a:p>
          <a:p>
            <a:r>
              <a:rPr lang="en-GB" dirty="0"/>
              <a:t>In approximately the upper one-third of the </a:t>
            </a:r>
            <a:r>
              <a:rPr lang="en-GB" dirty="0" err="1"/>
              <a:t>esophagus</a:t>
            </a:r>
            <a:r>
              <a:rPr lang="en-GB" dirty="0"/>
              <a:t>, the muscularis is exclusively </a:t>
            </a:r>
            <a:r>
              <a:rPr lang="en-GB" b="1" dirty="0"/>
              <a:t>skeletal muscle </a:t>
            </a:r>
            <a:r>
              <a:rPr lang="en-GB" dirty="0"/>
              <a:t>like that of the tongue. </a:t>
            </a:r>
          </a:p>
          <a:p>
            <a:r>
              <a:rPr lang="en-GB" dirty="0"/>
              <a:t>The middle portion of the </a:t>
            </a:r>
            <a:r>
              <a:rPr lang="en-GB" dirty="0" err="1"/>
              <a:t>esophagus</a:t>
            </a:r>
            <a:r>
              <a:rPr lang="en-GB" dirty="0"/>
              <a:t> has a combination of </a:t>
            </a:r>
            <a:r>
              <a:rPr lang="en-GB" b="1" dirty="0"/>
              <a:t>skeletal and smooth muscle </a:t>
            </a:r>
            <a:r>
              <a:rPr lang="en-GB" dirty="0" err="1"/>
              <a:t>fibers</a:t>
            </a:r>
            <a:r>
              <a:rPr lang="en-GB" dirty="0"/>
              <a:t>,</a:t>
            </a:r>
          </a:p>
          <a:p>
            <a:r>
              <a:rPr lang="en-GB" dirty="0"/>
              <a:t> and in the lower third the muscularis is exclusively </a:t>
            </a:r>
            <a:r>
              <a:rPr lang="en-GB" b="1" dirty="0"/>
              <a:t>smooth muscle</a:t>
            </a:r>
            <a:r>
              <a:rPr lang="en-GB" dirty="0"/>
              <a:t>. Only the distal 1 to 2 cm of the </a:t>
            </a:r>
            <a:r>
              <a:rPr lang="en-GB" dirty="0" err="1"/>
              <a:t>esophagus</a:t>
            </a:r>
            <a:r>
              <a:rPr lang="en-GB" dirty="0"/>
              <a:t>, in the peritoneal cavity, is covered by serosa;</a:t>
            </a:r>
          </a:p>
          <a:p>
            <a:r>
              <a:rPr lang="en-GB" dirty="0"/>
              <a:t> the rest is enclosed by the loose connective tissue of the adventitia, which blends into the surrounding tissue. </a:t>
            </a:r>
          </a:p>
        </p:txBody>
      </p:sp>
    </p:spTree>
    <p:extLst>
      <p:ext uri="{BB962C8B-B14F-4D97-AF65-F5344CB8AC3E}">
        <p14:creationId xmlns:p14="http://schemas.microsoft.com/office/powerpoint/2010/main" val="18643527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C39C90-132D-47ED-8DA0-9DF9B55B8232}"/>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3F45B941-0A66-4406-8F7C-EA7590E837A9}"/>
              </a:ext>
            </a:extLst>
          </p:cNvPr>
          <p:cNvPicPr>
            <a:picLocks noGrp="1" noChangeAspect="1"/>
          </p:cNvPicPr>
          <p:nvPr>
            <p:ph idx="1"/>
          </p:nvPr>
        </p:nvPicPr>
        <p:blipFill>
          <a:blip r:embed="rId2"/>
          <a:stretch>
            <a:fillRect/>
          </a:stretch>
        </p:blipFill>
        <p:spPr>
          <a:xfrm>
            <a:off x="216272" y="1776391"/>
            <a:ext cx="3782192" cy="2542517"/>
          </a:xfrm>
          <a:prstGeom prst="rect">
            <a:avLst/>
          </a:prstGeom>
        </p:spPr>
      </p:pic>
      <p:pic>
        <p:nvPicPr>
          <p:cNvPr id="5" name="Picture 4">
            <a:extLst>
              <a:ext uri="{FF2B5EF4-FFF2-40B4-BE49-F238E27FC236}">
                <a16:creationId xmlns:a16="http://schemas.microsoft.com/office/drawing/2014/main" xmlns="" id="{9CF6D674-29EE-4DAF-BD9D-CCF228D1784F}"/>
              </a:ext>
            </a:extLst>
          </p:cNvPr>
          <p:cNvPicPr>
            <a:picLocks noChangeAspect="1"/>
          </p:cNvPicPr>
          <p:nvPr/>
        </p:nvPicPr>
        <p:blipFill>
          <a:blip r:embed="rId3"/>
          <a:stretch>
            <a:fillRect/>
          </a:stretch>
        </p:blipFill>
        <p:spPr>
          <a:xfrm>
            <a:off x="4159416" y="1776391"/>
            <a:ext cx="3960254" cy="2542517"/>
          </a:xfrm>
          <a:prstGeom prst="rect">
            <a:avLst/>
          </a:prstGeom>
        </p:spPr>
      </p:pic>
    </p:spTree>
    <p:extLst>
      <p:ext uri="{BB962C8B-B14F-4D97-AF65-F5344CB8AC3E}">
        <p14:creationId xmlns:p14="http://schemas.microsoft.com/office/powerpoint/2010/main" val="2195911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05593"/>
            <a:ext cx="8229600" cy="6323807"/>
          </a:xfrm>
        </p:spPr>
        <p:txBody>
          <a:bodyPr/>
          <a:lstStyle/>
          <a:p>
            <a:r>
              <a:rPr lang="en-US" dirty="0"/>
              <a:t>Simple squamous epithelium appears in the </a:t>
            </a:r>
            <a:r>
              <a:rPr lang="en-US" b="1" dirty="0"/>
              <a:t>inner-most lining of blood vessels, </a:t>
            </a:r>
            <a:r>
              <a:rPr lang="en-US" dirty="0"/>
              <a:t>known as </a:t>
            </a:r>
            <a:r>
              <a:rPr lang="en-US" b="1" dirty="0"/>
              <a:t>endothelium</a:t>
            </a:r>
            <a:r>
              <a:rPr lang="en-US" dirty="0"/>
              <a:t>.</a:t>
            </a:r>
          </a:p>
          <a:p>
            <a:endParaRPr lang="en-US" dirty="0"/>
          </a:p>
          <a:p>
            <a:pPr marL="0" indent="0">
              <a:buNone/>
            </a:pPr>
            <a:endParaRPr lang="en-GB" dirty="0"/>
          </a:p>
          <a:p>
            <a:pPr marL="0" indent="0">
              <a:buNone/>
            </a:pPr>
            <a:endParaRPr lang="en-GB" dirty="0"/>
          </a:p>
          <a:p>
            <a:pPr marL="0" indent="0">
              <a:buNone/>
            </a:pPr>
            <a:endParaRPr lang="en-US" dirty="0"/>
          </a:p>
          <a:p>
            <a:r>
              <a:rPr lang="en-US" dirty="0"/>
              <a:t> It also appears in linings of the pleural cavity, the pericardium, and the peritoneum, where it is known as </a:t>
            </a:r>
            <a:r>
              <a:rPr lang="en-US" b="1" dirty="0"/>
              <a:t>mesothelium</a:t>
            </a:r>
            <a:r>
              <a:rPr lang="en-US" dirty="0"/>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71600"/>
            <a:ext cx="1898650" cy="172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33009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 calcmode="lin" valueType="num">
                                      <p:cBhvr additive="base">
                                        <p:cTn id="1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063062-D5F3-4411-9AD5-079B4EAF7E0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D54C65DC-7CDE-4FCC-B523-D78D5612C3EF}"/>
              </a:ext>
            </a:extLst>
          </p:cNvPr>
          <p:cNvSpPr>
            <a:spLocks noGrp="1"/>
          </p:cNvSpPr>
          <p:nvPr>
            <p:ph idx="1"/>
          </p:nvPr>
        </p:nvSpPr>
        <p:spPr/>
        <p:txBody>
          <a:bodyPr/>
          <a:lstStyle/>
          <a:p>
            <a:endParaRPr lang="en-GB" dirty="0"/>
          </a:p>
        </p:txBody>
      </p:sp>
      <p:sp>
        <p:nvSpPr>
          <p:cNvPr id="4" name="Rectangle 3">
            <a:extLst>
              <a:ext uri="{FF2B5EF4-FFF2-40B4-BE49-F238E27FC236}">
                <a16:creationId xmlns:a16="http://schemas.microsoft.com/office/drawing/2014/main" xmlns="" id="{543C683C-2C9B-44E4-A02C-543967185ED0}"/>
              </a:ext>
            </a:extLst>
          </p:cNvPr>
          <p:cNvSpPr/>
          <p:nvPr/>
        </p:nvSpPr>
        <p:spPr>
          <a:xfrm>
            <a:off x="2063933" y="2901588"/>
            <a:ext cx="3695631" cy="692497"/>
          </a:xfrm>
          <a:prstGeom prst="rect">
            <a:avLst/>
          </a:prstGeom>
          <a:noFill/>
        </p:spPr>
        <p:txBody>
          <a:bodyPr wrap="square" lIns="68580" tIns="34290" rIns="68580" bIns="34290">
            <a:spAutoFit/>
          </a:bodyPr>
          <a:lstStyle/>
          <a:p>
            <a:pPr algn="ctr"/>
            <a:r>
              <a:rPr lang="en-US" sz="4050" b="1" dirty="0">
                <a:ln w="12700">
                  <a:solidFill>
                    <a:schemeClr val="accent1"/>
                  </a:solidFill>
                  <a:prstDash val="solid"/>
                </a:ln>
                <a:solidFill>
                  <a:schemeClr val="accent6">
                    <a:lumMod val="75000"/>
                  </a:schemeClr>
                </a:solidFill>
                <a:effectLst>
                  <a:outerShdw dist="38100" dir="2640000" algn="bl" rotWithShape="0">
                    <a:schemeClr val="accent1"/>
                  </a:outerShdw>
                </a:effectLst>
              </a:rPr>
              <a:t>Thank you</a:t>
            </a:r>
          </a:p>
        </p:txBody>
      </p:sp>
    </p:spTree>
    <p:extLst>
      <p:ext uri="{BB962C8B-B14F-4D97-AF65-F5344CB8AC3E}">
        <p14:creationId xmlns:p14="http://schemas.microsoft.com/office/powerpoint/2010/main" val="4049651167"/>
      </p:ext>
    </p:extLst>
  </p:cSld>
  <p:clrMapOvr>
    <a:masterClrMapping/>
  </p:clrMapOvr>
  <p:transition spd="slow">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F903F1-E7CA-17C2-767B-16A5C412BC11}"/>
              </a:ext>
            </a:extLst>
          </p:cNvPr>
          <p:cNvSpPr>
            <a:spLocks noGrp="1"/>
          </p:cNvSpPr>
          <p:nvPr>
            <p:ph type="ctrTitle"/>
          </p:nvPr>
        </p:nvSpPr>
        <p:spPr/>
        <p:txBody>
          <a:bodyPr/>
          <a:lstStyle/>
          <a:p>
            <a:r>
              <a:rPr lang="en-US" b="1" dirty="0">
                <a:solidFill>
                  <a:srgbClr val="FF0000"/>
                </a:solidFill>
              </a:rPr>
              <a:t>Histology of the Digestive System</a:t>
            </a:r>
          </a:p>
        </p:txBody>
      </p:sp>
      <p:sp>
        <p:nvSpPr>
          <p:cNvPr id="3" name="Subtitle 2">
            <a:extLst>
              <a:ext uri="{FF2B5EF4-FFF2-40B4-BE49-F238E27FC236}">
                <a16:creationId xmlns:a16="http://schemas.microsoft.com/office/drawing/2014/main" xmlns="" id="{DD81730F-793E-ED09-1968-502A8FB76AE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662462428"/>
      </p:ext>
    </p:extLst>
  </p:cSld>
  <p:clrMapOvr>
    <a:masterClrMapping/>
  </p:clrMapOvr>
  <p:transition spd="slow">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B87314-7FE4-9B31-9ACB-80A74ACF8CBC}"/>
              </a:ext>
            </a:extLst>
          </p:cNvPr>
          <p:cNvSpPr>
            <a:spLocks noGrp="1"/>
          </p:cNvSpPr>
          <p:nvPr>
            <p:ph type="title"/>
          </p:nvPr>
        </p:nvSpPr>
        <p:spPr/>
        <p:txBody>
          <a:bodyPr/>
          <a:lstStyle/>
          <a:p>
            <a:r>
              <a:rPr lang="en-US" b="1" dirty="0"/>
              <a:t>Stomach Histology</a:t>
            </a:r>
            <a:endParaRPr lang="en-US" dirty="0"/>
          </a:p>
        </p:txBody>
      </p:sp>
      <p:sp>
        <p:nvSpPr>
          <p:cNvPr id="5" name="Content Placeholder 2">
            <a:extLst>
              <a:ext uri="{FF2B5EF4-FFF2-40B4-BE49-F238E27FC236}">
                <a16:creationId xmlns:a16="http://schemas.microsoft.com/office/drawing/2014/main" xmlns="" id="{AC0DEB41-5383-0351-75D8-43F724B656B2}"/>
              </a:ext>
            </a:extLst>
          </p:cNvPr>
          <p:cNvSpPr>
            <a:spLocks noGrp="1"/>
          </p:cNvSpPr>
          <p:nvPr>
            <p:ph idx="1"/>
          </p:nvPr>
        </p:nvSpPr>
        <p:spPr>
          <a:xfrm>
            <a:off x="628650" y="2226469"/>
            <a:ext cx="7886700" cy="3263504"/>
          </a:xfrm>
        </p:spPr>
        <p:txBody>
          <a:bodyPr>
            <a:normAutofit fontScale="85000" lnSpcReduction="20000"/>
          </a:bodyPr>
          <a:lstStyle/>
          <a:p>
            <a:r>
              <a:rPr lang="en-US" b="1" dirty="0"/>
              <a:t>Function:</a:t>
            </a:r>
            <a:r>
              <a:rPr lang="en-US" dirty="0"/>
              <a:t> Mechanical and chemical digestion, acid secretion</a:t>
            </a:r>
          </a:p>
          <a:p>
            <a:r>
              <a:rPr lang="en-US" b="1" dirty="0"/>
              <a:t>Layers:</a:t>
            </a:r>
          </a:p>
          <a:p>
            <a:pPr>
              <a:buFont typeface="+mj-lt"/>
              <a:buAutoNum type="arabicPeriod"/>
            </a:pPr>
            <a:r>
              <a:rPr lang="en-US" b="1" dirty="0"/>
              <a:t>Mucosa</a:t>
            </a:r>
            <a:endParaRPr lang="en-US" dirty="0"/>
          </a:p>
          <a:p>
            <a:pPr marL="557213" lvl="1" indent="-214313">
              <a:buFont typeface="+mj-lt"/>
              <a:buAutoNum type="arabicPeriod"/>
            </a:pPr>
            <a:r>
              <a:rPr lang="en-US" b="1" dirty="0"/>
              <a:t>Epithelium:</a:t>
            </a:r>
            <a:r>
              <a:rPr lang="en-US" dirty="0"/>
              <a:t> Simple columnar epithelium</a:t>
            </a:r>
          </a:p>
          <a:p>
            <a:pPr marL="557213" lvl="1" indent="-214313">
              <a:buFont typeface="+mj-lt"/>
              <a:buAutoNum type="arabicPeriod"/>
            </a:pPr>
            <a:r>
              <a:rPr lang="en-US" b="1" dirty="0"/>
              <a:t>Gastric Pits &amp; Glands:</a:t>
            </a:r>
            <a:r>
              <a:rPr lang="en-US" dirty="0"/>
              <a:t> Secrete digestive substances</a:t>
            </a:r>
          </a:p>
          <a:p>
            <a:pPr marL="557213" lvl="1" indent="-214313">
              <a:buFont typeface="+mj-lt"/>
              <a:buAutoNum type="arabicPeriod"/>
            </a:pPr>
            <a:r>
              <a:rPr lang="en-US" b="1" dirty="0"/>
              <a:t>Key Cells in the Gastric Glands:</a:t>
            </a:r>
            <a:r>
              <a:rPr lang="en-US" dirty="0"/>
              <a:t> </a:t>
            </a:r>
          </a:p>
          <a:p>
            <a:pPr marL="857250" lvl="2" indent="-171450">
              <a:buFont typeface="+mj-lt"/>
              <a:buAutoNum type="arabicPeriod"/>
            </a:pPr>
            <a:r>
              <a:rPr lang="en-US" b="1" dirty="0"/>
              <a:t>Mucous cells:</a:t>
            </a:r>
            <a:r>
              <a:rPr lang="en-US" dirty="0"/>
              <a:t> Protect the stomach lining</a:t>
            </a:r>
          </a:p>
          <a:p>
            <a:pPr marL="857250" lvl="2" indent="-171450">
              <a:buFont typeface="+mj-lt"/>
              <a:buAutoNum type="arabicPeriod"/>
            </a:pPr>
            <a:r>
              <a:rPr lang="en-US" b="1" dirty="0"/>
              <a:t>Parietal cells:</a:t>
            </a:r>
            <a:r>
              <a:rPr lang="en-US" dirty="0"/>
              <a:t> Secrete HCl and intrinsic factor</a:t>
            </a:r>
          </a:p>
          <a:p>
            <a:pPr marL="857250" lvl="2" indent="-171450">
              <a:buFont typeface="+mj-lt"/>
              <a:buAutoNum type="arabicPeriod"/>
            </a:pPr>
            <a:r>
              <a:rPr lang="en-US" b="1" dirty="0"/>
              <a:t>Chief cells:</a:t>
            </a:r>
            <a:r>
              <a:rPr lang="en-US" dirty="0"/>
              <a:t> Secrete pepsinogen (converts to pepsin)</a:t>
            </a:r>
          </a:p>
          <a:p>
            <a:pPr marL="857250" lvl="2" indent="-171450">
              <a:buFont typeface="+mj-lt"/>
              <a:buAutoNum type="arabicPeriod"/>
            </a:pPr>
            <a:r>
              <a:rPr lang="en-US" b="1" dirty="0"/>
              <a:t>G cells:</a:t>
            </a:r>
            <a:r>
              <a:rPr lang="en-US" dirty="0"/>
              <a:t> Secrete gastrin (stimulates acid secretion)</a:t>
            </a:r>
          </a:p>
          <a:p>
            <a:endParaRPr lang="en-US" dirty="0"/>
          </a:p>
        </p:txBody>
      </p:sp>
      <p:pic>
        <p:nvPicPr>
          <p:cNvPr id="4" name="Content Placeholder 4">
            <a:extLst>
              <a:ext uri="{FF2B5EF4-FFF2-40B4-BE49-F238E27FC236}">
                <a16:creationId xmlns:a16="http://schemas.microsoft.com/office/drawing/2014/main" xmlns="" id="{FEE235D1-4209-4FA0-9889-5A6D6BCC1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5040" y="2683397"/>
            <a:ext cx="2260088" cy="2653148"/>
          </a:xfrm>
          <a:prstGeom prst="rect">
            <a:avLst/>
          </a:prstGeom>
        </p:spPr>
      </p:pic>
    </p:spTree>
    <p:extLst>
      <p:ext uri="{BB962C8B-B14F-4D97-AF65-F5344CB8AC3E}">
        <p14:creationId xmlns:p14="http://schemas.microsoft.com/office/powerpoint/2010/main" val="2265219512"/>
      </p:ext>
    </p:extLst>
  </p:cSld>
  <p:clrMapOvr>
    <a:masterClrMapping/>
  </p:clrMapOvr>
  <p:transition spd="slow">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46B488-6241-4852-A02E-61981C5ABF4F}"/>
              </a:ext>
            </a:extLst>
          </p:cNvPr>
          <p:cNvSpPr>
            <a:spLocks noGrp="1"/>
          </p:cNvSpPr>
          <p:nvPr>
            <p:ph type="title"/>
          </p:nvPr>
        </p:nvSpPr>
        <p:spPr/>
        <p:txBody>
          <a:bodyPr/>
          <a:lstStyle/>
          <a:p>
            <a:endParaRPr lang="en-GB"/>
          </a:p>
        </p:txBody>
      </p:sp>
      <p:pic>
        <p:nvPicPr>
          <p:cNvPr id="1026" name="Picture 2" descr="undefined">
            <a:extLst>
              <a:ext uri="{FF2B5EF4-FFF2-40B4-BE49-F238E27FC236}">
                <a16:creationId xmlns:a16="http://schemas.microsoft.com/office/drawing/2014/main" xmlns="" id="{F90063EC-7701-4F1F-AF48-1AF24F1154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8019" y="1501486"/>
            <a:ext cx="7175659" cy="3357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006254"/>
      </p:ext>
    </p:extLst>
  </p:cSld>
  <p:clrMapOvr>
    <a:masterClrMapping/>
  </p:clrMapOvr>
  <p:transition spd="slow">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31FB03-6A99-AD62-AA44-BDEE68E1035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E3F607F3-CC64-49B7-DE88-6051BC8B94AB}"/>
              </a:ext>
            </a:extLst>
          </p:cNvPr>
          <p:cNvSpPr>
            <a:spLocks noGrp="1"/>
          </p:cNvSpPr>
          <p:nvPr>
            <p:ph idx="1"/>
          </p:nvPr>
        </p:nvSpPr>
        <p:spPr/>
        <p:txBody>
          <a:bodyPr/>
          <a:lstStyle/>
          <a:p>
            <a:pPr marL="385763" indent="-385763">
              <a:buFont typeface="+mj-lt"/>
              <a:buAutoNum type="arabicPeriod" startAt="2"/>
            </a:pPr>
            <a:r>
              <a:rPr lang="en-US" b="1" dirty="0"/>
              <a:t>Submucosa</a:t>
            </a:r>
            <a:endParaRPr lang="en-US" dirty="0"/>
          </a:p>
          <a:p>
            <a:pPr lvl="1"/>
            <a:r>
              <a:rPr lang="en-US" dirty="0"/>
              <a:t>Contains connective tissue, blood vessels, and nerves</a:t>
            </a:r>
          </a:p>
          <a:p>
            <a:pPr>
              <a:buFont typeface="+mj-lt"/>
              <a:buAutoNum type="arabicPeriod" startAt="2"/>
            </a:pPr>
            <a:r>
              <a:rPr lang="en-US" b="1" dirty="0"/>
              <a:t>Muscularis Externa</a:t>
            </a:r>
            <a:endParaRPr lang="en-US" dirty="0"/>
          </a:p>
          <a:p>
            <a:pPr marL="557213" lvl="1" indent="-214313">
              <a:buFont typeface="+mj-lt"/>
              <a:buAutoNum type="arabicPeriod"/>
            </a:pPr>
            <a:r>
              <a:rPr lang="en-US" b="1" dirty="0"/>
              <a:t>Three layers:</a:t>
            </a:r>
            <a:r>
              <a:rPr lang="en-US" dirty="0"/>
              <a:t> </a:t>
            </a:r>
          </a:p>
          <a:p>
            <a:pPr marL="857250" lvl="2" indent="-171450">
              <a:buFont typeface="+mj-lt"/>
              <a:buAutoNum type="arabicPeriod"/>
            </a:pPr>
            <a:r>
              <a:rPr lang="en-US" dirty="0"/>
              <a:t>Inner oblique: Unique to the stomach, enhances mixing</a:t>
            </a:r>
          </a:p>
          <a:p>
            <a:pPr marL="857250" lvl="2" indent="-171450">
              <a:buFont typeface="+mj-lt"/>
              <a:buAutoNum type="arabicPeriod"/>
            </a:pPr>
            <a:r>
              <a:rPr lang="en-US" dirty="0"/>
              <a:t>Middle circular: Forms pyloric sphincter</a:t>
            </a:r>
          </a:p>
          <a:p>
            <a:pPr marL="857250" lvl="2" indent="-171450">
              <a:buFont typeface="+mj-lt"/>
              <a:buAutoNum type="arabicPeriod"/>
            </a:pPr>
            <a:r>
              <a:rPr lang="en-US" dirty="0"/>
              <a:t>Outer longitudinal: Helps with peristalsis</a:t>
            </a:r>
          </a:p>
          <a:p>
            <a:pPr marL="557213" lvl="1" indent="-214313">
              <a:buFont typeface="+mj-lt"/>
              <a:buAutoNum type="arabicPeriod"/>
            </a:pPr>
            <a:r>
              <a:rPr lang="en-US" dirty="0"/>
              <a:t>Helps mix food and propel it toward the small intestine</a:t>
            </a:r>
          </a:p>
          <a:p>
            <a:pPr>
              <a:buFont typeface="+mj-lt"/>
              <a:buAutoNum type="arabicPeriod" startAt="2"/>
            </a:pPr>
            <a:r>
              <a:rPr lang="en-US" b="1" dirty="0"/>
              <a:t>Serosa</a:t>
            </a:r>
            <a:endParaRPr lang="en-US" dirty="0"/>
          </a:p>
          <a:p>
            <a:pPr lvl="1"/>
            <a:r>
              <a:rPr lang="en-US" dirty="0"/>
              <a:t>Outer protective covering</a:t>
            </a:r>
          </a:p>
          <a:p>
            <a:endParaRPr lang="en-US" dirty="0"/>
          </a:p>
        </p:txBody>
      </p:sp>
    </p:spTree>
    <p:extLst>
      <p:ext uri="{BB962C8B-B14F-4D97-AF65-F5344CB8AC3E}">
        <p14:creationId xmlns:p14="http://schemas.microsoft.com/office/powerpoint/2010/main" val="3087384608"/>
      </p:ext>
    </p:extLst>
  </p:cSld>
  <p:clrMapOvr>
    <a:masterClrMapping/>
  </p:clrMapOvr>
  <p:transition spd="slow">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291C72-B3A3-0580-C295-115F96D7E1F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1A507A8F-CFC7-7698-02E2-9E11196B18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490" y="1002983"/>
            <a:ext cx="8366760" cy="4852035"/>
          </a:xfrm>
        </p:spPr>
      </p:pic>
    </p:spTree>
    <p:extLst>
      <p:ext uri="{BB962C8B-B14F-4D97-AF65-F5344CB8AC3E}">
        <p14:creationId xmlns:p14="http://schemas.microsoft.com/office/powerpoint/2010/main" val="607507568"/>
      </p:ext>
    </p:extLst>
  </p:cSld>
  <p:clrMapOvr>
    <a:masterClrMapping/>
  </p:clrMapOvr>
  <p:transition spd="slow">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4ADC3B-3619-A66B-C37A-811C3C6BEF8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C5D02BCE-364F-2221-ED9D-88D6FC6E308B}"/>
              </a:ext>
            </a:extLst>
          </p:cNvPr>
          <p:cNvPicPr>
            <a:picLocks noGrp="1" noChangeAspect="1"/>
          </p:cNvPicPr>
          <p:nvPr>
            <p:ph idx="1"/>
          </p:nvPr>
        </p:nvPicPr>
        <p:blipFill rotWithShape="1">
          <a:blip r:embed="rId2"/>
          <a:srcRect l="29018" t="21262" r="19168" b="25677"/>
          <a:stretch/>
        </p:blipFill>
        <p:spPr>
          <a:xfrm>
            <a:off x="268605" y="1057276"/>
            <a:ext cx="8292465" cy="4794884"/>
          </a:xfrm>
        </p:spPr>
      </p:pic>
    </p:spTree>
    <p:extLst>
      <p:ext uri="{BB962C8B-B14F-4D97-AF65-F5344CB8AC3E}">
        <p14:creationId xmlns:p14="http://schemas.microsoft.com/office/powerpoint/2010/main" val="3639534162"/>
      </p:ext>
    </p:extLst>
  </p:cSld>
  <p:clrMapOvr>
    <a:masterClrMapping/>
  </p:clrMapOvr>
  <p:transition spd="slow">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A6D6CA-93A7-39DD-17E5-963DB7835F5F}"/>
              </a:ext>
            </a:extLst>
          </p:cNvPr>
          <p:cNvSpPr>
            <a:spLocks noGrp="1"/>
          </p:cNvSpPr>
          <p:nvPr>
            <p:ph type="title"/>
          </p:nvPr>
        </p:nvSpPr>
        <p:spPr/>
        <p:txBody>
          <a:bodyPr/>
          <a:lstStyle/>
          <a:p>
            <a:r>
              <a:rPr lang="en-US" b="1" dirty="0"/>
              <a:t>Small Intestine Histology</a:t>
            </a:r>
            <a:endParaRPr lang="en-US" dirty="0"/>
          </a:p>
        </p:txBody>
      </p:sp>
      <p:sp>
        <p:nvSpPr>
          <p:cNvPr id="3" name="Content Placeholder 2">
            <a:extLst>
              <a:ext uri="{FF2B5EF4-FFF2-40B4-BE49-F238E27FC236}">
                <a16:creationId xmlns:a16="http://schemas.microsoft.com/office/drawing/2014/main" xmlns="" id="{5B08ADFA-E125-135A-E7BB-50B4DA3D6F1E}"/>
              </a:ext>
            </a:extLst>
          </p:cNvPr>
          <p:cNvSpPr>
            <a:spLocks noGrp="1"/>
          </p:cNvSpPr>
          <p:nvPr>
            <p:ph idx="1"/>
          </p:nvPr>
        </p:nvSpPr>
        <p:spPr/>
        <p:txBody>
          <a:bodyPr>
            <a:normAutofit/>
          </a:bodyPr>
          <a:lstStyle/>
          <a:p>
            <a:r>
              <a:rPr lang="en-US" b="1" dirty="0"/>
              <a:t>Function:</a:t>
            </a:r>
            <a:r>
              <a:rPr lang="en-US" dirty="0"/>
              <a:t> Absorption of nutrients</a:t>
            </a:r>
          </a:p>
          <a:p>
            <a:r>
              <a:rPr lang="en-US" b="1" dirty="0"/>
              <a:t>Layers:</a:t>
            </a:r>
          </a:p>
          <a:p>
            <a:pPr>
              <a:buFont typeface="+mj-lt"/>
              <a:buAutoNum type="arabicPeriod"/>
            </a:pPr>
            <a:r>
              <a:rPr lang="en-US" b="1" dirty="0"/>
              <a:t>Mucosa</a:t>
            </a:r>
            <a:endParaRPr lang="en-US" dirty="0"/>
          </a:p>
          <a:p>
            <a:pPr marL="557213" lvl="1" indent="-214313">
              <a:buFont typeface="+mj-lt"/>
              <a:buAutoNum type="arabicPeriod"/>
            </a:pPr>
            <a:r>
              <a:rPr lang="en-US" b="1" dirty="0"/>
              <a:t>Epithelium:</a:t>
            </a:r>
            <a:r>
              <a:rPr lang="en-US" dirty="0"/>
              <a:t> Simple columnar with microvilli (brush border)</a:t>
            </a:r>
          </a:p>
          <a:p>
            <a:pPr marL="557213" lvl="1" indent="-214313">
              <a:buFont typeface="+mj-lt"/>
              <a:buAutoNum type="arabicPeriod"/>
            </a:pPr>
            <a:r>
              <a:rPr lang="en-US" b="1" dirty="0"/>
              <a:t>Villi &amp; Microvilli:</a:t>
            </a:r>
            <a:r>
              <a:rPr lang="en-US" dirty="0"/>
              <a:t> Increase surface area for absorption</a:t>
            </a:r>
          </a:p>
          <a:p>
            <a:pPr marL="557213" lvl="1" indent="-214313">
              <a:buFont typeface="+mj-lt"/>
              <a:buAutoNum type="arabicPeriod"/>
            </a:pPr>
            <a:r>
              <a:rPr lang="en-US" b="1" dirty="0"/>
              <a:t>Crypts of Lieberkühn:</a:t>
            </a:r>
            <a:r>
              <a:rPr lang="en-US" dirty="0"/>
              <a:t> Contain stem cells for epithelial renewal</a:t>
            </a:r>
          </a:p>
        </p:txBody>
      </p:sp>
    </p:spTree>
    <p:extLst>
      <p:ext uri="{BB962C8B-B14F-4D97-AF65-F5344CB8AC3E}">
        <p14:creationId xmlns:p14="http://schemas.microsoft.com/office/powerpoint/2010/main" val="1868927642"/>
      </p:ext>
    </p:extLst>
  </p:cSld>
  <p:clrMapOvr>
    <a:masterClrMapping/>
  </p:clrMapOvr>
  <p:transition spd="slow">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D62F86-CE8A-BB1C-678B-B55059E3C41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58D9A44B-9F46-5468-4006-8DFCCF852C28}"/>
              </a:ext>
            </a:extLst>
          </p:cNvPr>
          <p:cNvSpPr>
            <a:spLocks noGrp="1"/>
          </p:cNvSpPr>
          <p:nvPr>
            <p:ph idx="1"/>
          </p:nvPr>
        </p:nvSpPr>
        <p:spPr/>
        <p:txBody>
          <a:bodyPr/>
          <a:lstStyle/>
          <a:p>
            <a:pPr marL="385763" indent="-385763">
              <a:buFont typeface="+mj-lt"/>
              <a:buAutoNum type="arabicPeriod" startAt="2"/>
            </a:pPr>
            <a:r>
              <a:rPr lang="en-US" b="1" dirty="0"/>
              <a:t>Submucosa</a:t>
            </a:r>
            <a:endParaRPr lang="en-US" dirty="0"/>
          </a:p>
          <a:p>
            <a:pPr marL="557213" lvl="1" indent="-214313">
              <a:buFont typeface="+mj-lt"/>
              <a:buAutoNum type="arabicPeriod"/>
            </a:pPr>
            <a:r>
              <a:rPr lang="en-US" b="1" dirty="0"/>
              <a:t>Duodenum:</a:t>
            </a:r>
            <a:r>
              <a:rPr lang="en-US" dirty="0"/>
              <a:t> Contains Brunner’s glands (secrete alkaline mucus)</a:t>
            </a:r>
          </a:p>
          <a:p>
            <a:pPr marL="557213" lvl="1" indent="-214313">
              <a:buFont typeface="+mj-lt"/>
              <a:buAutoNum type="arabicPeriod"/>
            </a:pPr>
            <a:r>
              <a:rPr lang="en-US" b="1" dirty="0"/>
              <a:t>Jejunum</a:t>
            </a:r>
            <a:r>
              <a:rPr lang="en-US" dirty="0"/>
              <a:t>: submucosal plexus</a:t>
            </a:r>
          </a:p>
          <a:p>
            <a:pPr marL="557213" lvl="1" indent="-214313">
              <a:buFont typeface="+mj-lt"/>
              <a:buAutoNum type="arabicPeriod"/>
            </a:pPr>
            <a:r>
              <a:rPr lang="en-US" b="1" dirty="0"/>
              <a:t>Ileum:</a:t>
            </a:r>
            <a:r>
              <a:rPr lang="en-US" dirty="0"/>
              <a:t> Contains Peyer’s patches (lymphoid tissue for immune response)</a:t>
            </a:r>
          </a:p>
          <a:p>
            <a:pPr>
              <a:buFont typeface="+mj-lt"/>
              <a:buAutoNum type="arabicPeriod" startAt="2"/>
            </a:pPr>
            <a:r>
              <a:rPr lang="en-US" b="1" dirty="0"/>
              <a:t>Muscularis Externa</a:t>
            </a:r>
            <a:endParaRPr lang="en-US" dirty="0"/>
          </a:p>
          <a:p>
            <a:pPr lvl="1"/>
            <a:r>
              <a:rPr lang="en-US" dirty="0"/>
              <a:t>Inner circular and outer longitudinal muscle layers</a:t>
            </a:r>
          </a:p>
          <a:p>
            <a:pPr>
              <a:buFont typeface="+mj-lt"/>
              <a:buAutoNum type="arabicPeriod" startAt="2"/>
            </a:pPr>
            <a:r>
              <a:rPr lang="en-US" b="1" dirty="0"/>
              <a:t>Serosa</a:t>
            </a:r>
            <a:endParaRPr lang="en-US" dirty="0"/>
          </a:p>
          <a:p>
            <a:pPr lvl="1"/>
            <a:r>
              <a:rPr lang="en-US" dirty="0"/>
              <a:t>Protective covering</a:t>
            </a:r>
          </a:p>
          <a:p>
            <a:endParaRPr lang="en-US" dirty="0"/>
          </a:p>
        </p:txBody>
      </p:sp>
    </p:spTree>
    <p:extLst>
      <p:ext uri="{BB962C8B-B14F-4D97-AF65-F5344CB8AC3E}">
        <p14:creationId xmlns:p14="http://schemas.microsoft.com/office/powerpoint/2010/main" val="50233370"/>
      </p:ext>
    </p:extLst>
  </p:cSld>
  <p:clrMapOvr>
    <a:masterClrMapping/>
  </p:clrMapOvr>
  <p:transition spd="slow">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3C505D-BA32-601E-68E9-824BA4D72B67}"/>
              </a:ext>
            </a:extLst>
          </p:cNvPr>
          <p:cNvSpPr>
            <a:spLocks noGrp="1"/>
          </p:cNvSpPr>
          <p:nvPr>
            <p:ph type="title"/>
          </p:nvPr>
        </p:nvSpPr>
        <p:spPr/>
        <p:txBody>
          <a:bodyPr/>
          <a:lstStyle/>
          <a:p>
            <a:r>
              <a:rPr lang="en-US" b="1" dirty="0"/>
              <a:t>Cells of the Small Intestine</a:t>
            </a:r>
            <a:endParaRPr lang="en-US" dirty="0"/>
          </a:p>
        </p:txBody>
      </p:sp>
      <p:sp>
        <p:nvSpPr>
          <p:cNvPr id="3" name="Content Placeholder 2">
            <a:extLst>
              <a:ext uri="{FF2B5EF4-FFF2-40B4-BE49-F238E27FC236}">
                <a16:creationId xmlns:a16="http://schemas.microsoft.com/office/drawing/2014/main" xmlns="" id="{567F191C-ABF5-3DBB-CEE9-286AA4BFCBD1}"/>
              </a:ext>
            </a:extLst>
          </p:cNvPr>
          <p:cNvSpPr>
            <a:spLocks noGrp="1"/>
          </p:cNvSpPr>
          <p:nvPr>
            <p:ph idx="1"/>
          </p:nvPr>
        </p:nvSpPr>
        <p:spPr/>
        <p:txBody>
          <a:bodyPr/>
          <a:lstStyle/>
          <a:p>
            <a:pPr marL="385763" indent="-385763">
              <a:buFont typeface="+mj-lt"/>
              <a:buAutoNum type="arabicPeriod"/>
            </a:pPr>
            <a:r>
              <a:rPr lang="en-US" b="1" dirty="0"/>
              <a:t>Enterocytes</a:t>
            </a:r>
            <a:r>
              <a:rPr lang="en-US" dirty="0"/>
              <a:t>: Absorptive cells with microvilli</a:t>
            </a:r>
          </a:p>
          <a:p>
            <a:pPr marL="385763" indent="-385763">
              <a:buFont typeface="+mj-lt"/>
              <a:buAutoNum type="arabicPeriod"/>
            </a:pPr>
            <a:r>
              <a:rPr lang="en-US" b="1" dirty="0"/>
              <a:t>Goblet Cells</a:t>
            </a:r>
            <a:r>
              <a:rPr lang="en-US" dirty="0"/>
              <a:t>: Secrete mucus for lubrication</a:t>
            </a:r>
          </a:p>
          <a:p>
            <a:pPr marL="385763" indent="-385763">
              <a:buFont typeface="+mj-lt"/>
              <a:buAutoNum type="arabicPeriod"/>
            </a:pPr>
            <a:r>
              <a:rPr lang="en-US" b="1" dirty="0"/>
              <a:t>Paneth Cells</a:t>
            </a:r>
            <a:r>
              <a:rPr lang="en-US" dirty="0"/>
              <a:t>: Secrete antimicrobial peptides</a:t>
            </a:r>
          </a:p>
          <a:p>
            <a:pPr marL="385763" indent="-385763">
              <a:buFont typeface="+mj-lt"/>
              <a:buAutoNum type="arabicPeriod"/>
            </a:pPr>
            <a:r>
              <a:rPr lang="en-US" b="1" dirty="0"/>
              <a:t>Enteroendocrine Cells</a:t>
            </a:r>
            <a:r>
              <a:rPr lang="en-US" dirty="0"/>
              <a:t>: Regulate digestion via hormones (CCK, Secretin)</a:t>
            </a:r>
          </a:p>
          <a:p>
            <a:endParaRPr lang="en-US" dirty="0"/>
          </a:p>
        </p:txBody>
      </p:sp>
    </p:spTree>
    <p:extLst>
      <p:ext uri="{BB962C8B-B14F-4D97-AF65-F5344CB8AC3E}">
        <p14:creationId xmlns:p14="http://schemas.microsoft.com/office/powerpoint/2010/main" val="327013719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248400"/>
          </a:xfrm>
        </p:spPr>
        <p:txBody>
          <a:bodyPr>
            <a:normAutofit/>
          </a:bodyPr>
          <a:lstStyle/>
          <a:p>
            <a:r>
              <a:rPr lang="en-US" b="1" dirty="0"/>
              <a:t>Stratified squamous epithelial tissue</a:t>
            </a:r>
            <a:r>
              <a:rPr lang="en-US" dirty="0"/>
              <a:t>, on the other hand, has a protective role and appears in areas such as the linings of the oral cavity, the esophagus which may be exposed to more friction.</a:t>
            </a:r>
          </a:p>
          <a:p>
            <a:endParaRPr lang="en-GB" dirty="0"/>
          </a:p>
          <a:p>
            <a:endParaRPr lang="en-GB" dirty="0"/>
          </a:p>
          <a:p>
            <a:endParaRPr lang="en-GB" dirty="0"/>
          </a:p>
          <a:p>
            <a:endParaRPr lang="en-US" dirty="0"/>
          </a:p>
          <a:p>
            <a:endParaRPr lang="en-US" dirty="0"/>
          </a:p>
          <a:p>
            <a:endParaRPr lang="en-US" dirty="0"/>
          </a:p>
          <a:p>
            <a:endParaRPr lang="en-US" dirty="0"/>
          </a:p>
          <a:p>
            <a:endParaRPr lang="en-US" dirty="0"/>
          </a:p>
          <a:p>
            <a:r>
              <a:rPr lang="en-US" dirty="0"/>
              <a:t>Non keratinized                            </a:t>
            </a:r>
            <a:r>
              <a:rPr lang="en-US" dirty="0" err="1"/>
              <a:t>keratinized</a:t>
            </a:r>
            <a:endParaRPr lang="en-US" dirty="0"/>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438400"/>
            <a:ext cx="3990975" cy="3110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404561"/>
            <a:ext cx="3833500" cy="298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4699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 calcmode="lin" valueType="num">
                                      <p:cBhvr additive="base">
                                        <p:cTn id="1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barn(inVertical)">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099"/>
                                        </p:tgtEl>
                                        <p:attrNameLst>
                                          <p:attrName>style.visibility</p:attrName>
                                        </p:attrNameLst>
                                      </p:cBhvr>
                                      <p:to>
                                        <p:strVal val="visible"/>
                                      </p:to>
                                    </p:set>
                                    <p:animEffect transition="in" filter="barn(inVertical)">
                                      <p:cBhvr>
                                        <p:cTn id="24"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93C2D1-F3AB-0CC4-B48A-5AC488118D3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77119428-0E84-7E87-8826-E47D90EE68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7776" y="1003459"/>
            <a:ext cx="7444734" cy="4997291"/>
          </a:xfrm>
        </p:spPr>
      </p:pic>
    </p:spTree>
    <p:extLst>
      <p:ext uri="{BB962C8B-B14F-4D97-AF65-F5344CB8AC3E}">
        <p14:creationId xmlns:p14="http://schemas.microsoft.com/office/powerpoint/2010/main" val="3398899034"/>
      </p:ext>
    </p:extLst>
  </p:cSld>
  <p:clrMapOvr>
    <a:masterClrMapping/>
  </p:clrMapOvr>
  <p:transition spd="slow">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78162F-D84A-0ADA-7F72-46FA4E6104AF}"/>
              </a:ext>
            </a:extLst>
          </p:cNvPr>
          <p:cNvSpPr>
            <a:spLocks noGrp="1"/>
          </p:cNvSpPr>
          <p:nvPr>
            <p:ph type="title"/>
          </p:nvPr>
        </p:nvSpPr>
        <p:spPr/>
        <p:txBody>
          <a:bodyPr/>
          <a:lstStyle/>
          <a:p>
            <a:r>
              <a:rPr lang="en-US" b="1" dirty="0"/>
              <a:t>Large Intestine Histology</a:t>
            </a:r>
            <a:endParaRPr lang="en-US" dirty="0"/>
          </a:p>
        </p:txBody>
      </p:sp>
      <p:sp>
        <p:nvSpPr>
          <p:cNvPr id="3" name="Content Placeholder 2">
            <a:extLst>
              <a:ext uri="{FF2B5EF4-FFF2-40B4-BE49-F238E27FC236}">
                <a16:creationId xmlns:a16="http://schemas.microsoft.com/office/drawing/2014/main" xmlns="" id="{DB845809-ED92-BF3D-7DD7-39B19E9EE482}"/>
              </a:ext>
            </a:extLst>
          </p:cNvPr>
          <p:cNvSpPr>
            <a:spLocks noGrp="1"/>
          </p:cNvSpPr>
          <p:nvPr>
            <p:ph idx="1"/>
          </p:nvPr>
        </p:nvSpPr>
        <p:spPr/>
        <p:txBody>
          <a:bodyPr>
            <a:normAutofit/>
          </a:bodyPr>
          <a:lstStyle/>
          <a:p>
            <a:r>
              <a:rPr lang="en-US" b="1" dirty="0"/>
              <a:t>Function:</a:t>
            </a:r>
            <a:r>
              <a:rPr lang="en-US" dirty="0"/>
              <a:t> Absorption of water &amp; electrolytes, formation of feces</a:t>
            </a:r>
          </a:p>
          <a:p>
            <a:r>
              <a:rPr lang="en-US" b="1" dirty="0"/>
              <a:t>Layers:</a:t>
            </a:r>
          </a:p>
          <a:p>
            <a:pPr>
              <a:buFont typeface="+mj-lt"/>
              <a:buAutoNum type="arabicPeriod"/>
            </a:pPr>
            <a:r>
              <a:rPr lang="en-US" b="1" dirty="0"/>
              <a:t>Mucosa</a:t>
            </a:r>
            <a:endParaRPr lang="en-US" dirty="0"/>
          </a:p>
          <a:p>
            <a:pPr marL="557213" lvl="1" indent="-214313">
              <a:buFont typeface="+mj-lt"/>
              <a:buAutoNum type="arabicPeriod"/>
            </a:pPr>
            <a:r>
              <a:rPr lang="en-US" b="1" dirty="0"/>
              <a:t>Epithelium:</a:t>
            </a:r>
            <a:r>
              <a:rPr lang="en-US" dirty="0"/>
              <a:t> Simple columnar</a:t>
            </a:r>
          </a:p>
          <a:p>
            <a:pPr marL="557213" lvl="1" indent="-214313">
              <a:buFont typeface="+mj-lt"/>
              <a:buAutoNum type="arabicPeriod"/>
            </a:pPr>
            <a:r>
              <a:rPr lang="en-US" b="1" dirty="0"/>
              <a:t>Lacks Villi:</a:t>
            </a:r>
            <a:r>
              <a:rPr lang="en-US" dirty="0"/>
              <a:t> Unlike the small intestine</a:t>
            </a:r>
          </a:p>
          <a:p>
            <a:pPr marL="557213" lvl="1" indent="-214313">
              <a:buFont typeface="+mj-lt"/>
              <a:buAutoNum type="arabicPeriod"/>
            </a:pPr>
            <a:r>
              <a:rPr lang="en-US" b="1" dirty="0"/>
              <a:t>Abundant Goblet Cells:</a:t>
            </a:r>
            <a:r>
              <a:rPr lang="en-US" dirty="0"/>
              <a:t> Produce mucus for lubrication</a:t>
            </a:r>
          </a:p>
          <a:p>
            <a:pPr marL="557213" lvl="1" indent="-214313">
              <a:buFont typeface="+mj-lt"/>
              <a:buAutoNum type="arabicPeriod"/>
            </a:pPr>
            <a:r>
              <a:rPr lang="en-US" b="1" dirty="0"/>
              <a:t>Crypts of Lieberkühn:</a:t>
            </a:r>
            <a:r>
              <a:rPr lang="en-US" dirty="0"/>
              <a:t> Deep intestinal glands</a:t>
            </a:r>
          </a:p>
          <a:p>
            <a:endParaRPr lang="en-US" dirty="0"/>
          </a:p>
        </p:txBody>
      </p:sp>
    </p:spTree>
    <p:extLst>
      <p:ext uri="{BB962C8B-B14F-4D97-AF65-F5344CB8AC3E}">
        <p14:creationId xmlns:p14="http://schemas.microsoft.com/office/powerpoint/2010/main" val="4001092338"/>
      </p:ext>
    </p:extLst>
  </p:cSld>
  <p:clrMapOvr>
    <a:masterClrMapping/>
  </p:clrMapOvr>
  <p:transition spd="slow">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6D2AF9-50E2-F0D9-C7C0-3C65FC69B2D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FDFB8EF2-2BA5-392F-F319-3FDE48F9BA44}"/>
              </a:ext>
            </a:extLst>
          </p:cNvPr>
          <p:cNvSpPr>
            <a:spLocks noGrp="1"/>
          </p:cNvSpPr>
          <p:nvPr>
            <p:ph idx="1"/>
          </p:nvPr>
        </p:nvSpPr>
        <p:spPr/>
        <p:txBody>
          <a:bodyPr/>
          <a:lstStyle/>
          <a:p>
            <a:pPr marL="385763" indent="-385763">
              <a:buFont typeface="+mj-lt"/>
              <a:buAutoNum type="arabicPeriod" startAt="2"/>
            </a:pPr>
            <a:r>
              <a:rPr lang="en-US" b="1" dirty="0"/>
              <a:t>Submucosa</a:t>
            </a:r>
            <a:endParaRPr lang="en-US" dirty="0"/>
          </a:p>
          <a:p>
            <a:pPr lvl="1"/>
            <a:r>
              <a:rPr lang="en-US" dirty="0"/>
              <a:t>Contains blood vessels, lymphatics, and connective tissue</a:t>
            </a:r>
          </a:p>
          <a:p>
            <a:pPr>
              <a:buFont typeface="+mj-lt"/>
              <a:buAutoNum type="arabicPeriod" startAt="2"/>
            </a:pPr>
            <a:r>
              <a:rPr lang="en-US" b="1" dirty="0"/>
              <a:t>Muscularis Externa</a:t>
            </a:r>
            <a:endParaRPr lang="en-US" dirty="0"/>
          </a:p>
          <a:p>
            <a:pPr marL="557213" lvl="1" indent="-214313">
              <a:buFont typeface="+mj-lt"/>
              <a:buAutoNum type="arabicPeriod"/>
            </a:pPr>
            <a:r>
              <a:rPr lang="en-US" b="1" dirty="0"/>
              <a:t>Inner circular layer</a:t>
            </a:r>
          </a:p>
          <a:p>
            <a:pPr marL="557213" lvl="1" indent="-214313">
              <a:buFont typeface="+mj-lt"/>
              <a:buAutoNum type="arabicPeriod"/>
            </a:pPr>
            <a:r>
              <a:rPr lang="en-US" b="1" dirty="0"/>
              <a:t>Outer longitudinal layer forms </a:t>
            </a:r>
            <a:r>
              <a:rPr lang="en-US" b="1" dirty="0" err="1"/>
              <a:t>Teniae</a:t>
            </a:r>
            <a:r>
              <a:rPr lang="en-US" b="1" dirty="0"/>
              <a:t> Coli</a:t>
            </a:r>
            <a:r>
              <a:rPr lang="en-US" dirty="0"/>
              <a:t> (three distinct muscle bands)</a:t>
            </a:r>
          </a:p>
          <a:p>
            <a:pPr marL="557213" lvl="1" indent="-214313">
              <a:buFont typeface="+mj-lt"/>
              <a:buAutoNum type="arabicPeriod"/>
            </a:pPr>
            <a:r>
              <a:rPr lang="en-US" b="1" dirty="0"/>
              <a:t>Haustra:</a:t>
            </a:r>
            <a:r>
              <a:rPr lang="en-US" dirty="0"/>
              <a:t> Pouch-like structures for segmentation</a:t>
            </a:r>
          </a:p>
          <a:p>
            <a:pPr>
              <a:buFont typeface="+mj-lt"/>
              <a:buAutoNum type="arabicPeriod" startAt="2"/>
            </a:pPr>
            <a:r>
              <a:rPr lang="en-US" b="1" dirty="0"/>
              <a:t>Serosa</a:t>
            </a:r>
            <a:endParaRPr lang="en-US" dirty="0"/>
          </a:p>
          <a:p>
            <a:pPr lvl="1"/>
            <a:r>
              <a:rPr lang="en-US" dirty="0"/>
              <a:t>Outer protective layer</a:t>
            </a:r>
          </a:p>
          <a:p>
            <a:endParaRPr lang="en-US" dirty="0"/>
          </a:p>
        </p:txBody>
      </p:sp>
    </p:spTree>
    <p:extLst>
      <p:ext uri="{BB962C8B-B14F-4D97-AF65-F5344CB8AC3E}">
        <p14:creationId xmlns:p14="http://schemas.microsoft.com/office/powerpoint/2010/main" val="1157972796"/>
      </p:ext>
    </p:extLst>
  </p:cSld>
  <p:clrMapOvr>
    <a:masterClrMapping/>
  </p:clrMapOvr>
  <p:transition spd="slow">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EE862D-5A4B-FA7D-1C8B-C214B1892E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389F140E-A7F0-ACF9-24E2-19587B246C0A}"/>
              </a:ext>
            </a:extLst>
          </p:cNvPr>
          <p:cNvSpPr>
            <a:spLocks noGrp="1"/>
          </p:cNvSpPr>
          <p:nvPr>
            <p:ph idx="1"/>
          </p:nvPr>
        </p:nvSpPr>
        <p:spPr/>
        <p:txBody>
          <a:bodyPr/>
          <a:lstStyle/>
          <a:p>
            <a:endParaRPr lang="en-US"/>
          </a:p>
        </p:txBody>
      </p:sp>
      <p:pic>
        <p:nvPicPr>
          <p:cNvPr id="5" name="Content Placeholder 4">
            <a:extLst>
              <a:ext uri="{FF2B5EF4-FFF2-40B4-BE49-F238E27FC236}">
                <a16:creationId xmlns:a16="http://schemas.microsoft.com/office/drawing/2014/main" xmlns="" id="{5270A456-E7D3-1453-BA19-AA101EFDD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776" y="1003459"/>
            <a:ext cx="7444734" cy="4997291"/>
          </a:xfrm>
          <a:prstGeom prst="rect">
            <a:avLst/>
          </a:prstGeom>
        </p:spPr>
      </p:pic>
    </p:spTree>
    <p:extLst>
      <p:ext uri="{BB962C8B-B14F-4D97-AF65-F5344CB8AC3E}">
        <p14:creationId xmlns:p14="http://schemas.microsoft.com/office/powerpoint/2010/main" val="2380378843"/>
      </p:ext>
    </p:extLst>
  </p:cSld>
  <p:clrMapOvr>
    <a:masterClrMapping/>
  </p:clrMapOvr>
  <p:transition spd="slow">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35BC2B-61E3-60C3-B4F7-D6C5C7AAC5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2C0A4409-57FA-406C-46C2-2EF6E93E27DE}"/>
              </a:ext>
            </a:extLst>
          </p:cNvPr>
          <p:cNvSpPr>
            <a:spLocks noGrp="1"/>
          </p:cNvSpPr>
          <p:nvPr>
            <p:ph idx="1"/>
          </p:nvPr>
        </p:nvSpPr>
        <p:spPr/>
        <p:txBody>
          <a:bodyPr/>
          <a:lstStyle/>
          <a:p>
            <a:endParaRPr lang="en-US"/>
          </a:p>
        </p:txBody>
      </p:sp>
      <p:pic>
        <p:nvPicPr>
          <p:cNvPr id="5122" name="Picture 2" descr="Exercise 19: Intestines">
            <a:extLst>
              <a:ext uri="{FF2B5EF4-FFF2-40B4-BE49-F238E27FC236}">
                <a16:creationId xmlns:a16="http://schemas.microsoft.com/office/drawing/2014/main" xmlns="" id="{480F5EA0-B776-C67D-1467-70C61CE8C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857250"/>
            <a:ext cx="77152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25464"/>
      </p:ext>
    </p:extLst>
  </p:cSld>
  <p:clrMapOvr>
    <a:masterClrMapping/>
  </p:clrMapOvr>
  <p:transition spd="slow">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FEBE1-63FD-A688-F727-370232E5FEE6}"/>
              </a:ext>
            </a:extLst>
          </p:cNvPr>
          <p:cNvSpPr>
            <a:spLocks noGrp="1"/>
          </p:cNvSpPr>
          <p:nvPr>
            <p:ph type="title"/>
          </p:nvPr>
        </p:nvSpPr>
        <p:spPr>
          <a:xfrm>
            <a:off x="628650" y="1131094"/>
            <a:ext cx="3943350" cy="994172"/>
          </a:xfrm>
        </p:spPr>
        <p:txBody>
          <a:bodyPr>
            <a:normAutofit fontScale="90000"/>
          </a:bodyPr>
          <a:lstStyle/>
          <a:p>
            <a:r>
              <a:rPr lang="en-US" b="1" dirty="0"/>
              <a:t>Rectum and Anal Canal Histology</a:t>
            </a:r>
            <a:endParaRPr lang="en-US" dirty="0"/>
          </a:p>
        </p:txBody>
      </p:sp>
      <p:sp>
        <p:nvSpPr>
          <p:cNvPr id="3" name="Content Placeholder 2">
            <a:extLst>
              <a:ext uri="{FF2B5EF4-FFF2-40B4-BE49-F238E27FC236}">
                <a16:creationId xmlns:a16="http://schemas.microsoft.com/office/drawing/2014/main" xmlns="" id="{86919E97-A33B-2A7B-E45C-7F13DDE17468}"/>
              </a:ext>
            </a:extLst>
          </p:cNvPr>
          <p:cNvSpPr>
            <a:spLocks noGrp="1"/>
          </p:cNvSpPr>
          <p:nvPr>
            <p:ph idx="1"/>
          </p:nvPr>
        </p:nvSpPr>
        <p:spPr>
          <a:xfrm>
            <a:off x="628650" y="2226469"/>
            <a:ext cx="3629025" cy="3557111"/>
          </a:xfrm>
        </p:spPr>
        <p:txBody>
          <a:bodyPr>
            <a:normAutofit fontScale="85000" lnSpcReduction="10000"/>
          </a:bodyPr>
          <a:lstStyle/>
          <a:p>
            <a:pPr>
              <a:buFont typeface="Arial" panose="020B0604020202020204" pitchFamily="34" charset="0"/>
              <a:buChar char="•"/>
            </a:pPr>
            <a:r>
              <a:rPr lang="en-US" b="1" dirty="0"/>
              <a:t>Rectum:</a:t>
            </a:r>
            <a:r>
              <a:rPr lang="en-US" dirty="0"/>
              <a:t> Similar to the colon but with more Goblet cells</a:t>
            </a:r>
          </a:p>
          <a:p>
            <a:pPr>
              <a:buFont typeface="Arial" panose="020B0604020202020204" pitchFamily="34" charset="0"/>
              <a:buChar char="•"/>
            </a:pPr>
            <a:r>
              <a:rPr lang="en-US" b="1" dirty="0"/>
              <a:t>Anal Canal:</a:t>
            </a:r>
            <a:r>
              <a:rPr lang="en-US" dirty="0"/>
              <a:t> </a:t>
            </a:r>
          </a:p>
          <a:p>
            <a:pPr marL="557213" lvl="1" indent="-214313">
              <a:buFont typeface="Arial" panose="020B0604020202020204" pitchFamily="34" charset="0"/>
              <a:buChar char="•"/>
            </a:pPr>
            <a:r>
              <a:rPr lang="en-US" b="1" dirty="0"/>
              <a:t>Transition from Simple Columnar to Stratified Squamous Epithelium</a:t>
            </a:r>
            <a:endParaRPr lang="en-US" dirty="0"/>
          </a:p>
          <a:p>
            <a:pPr marL="557213" lvl="1" indent="-214313">
              <a:buFont typeface="Arial" panose="020B0604020202020204" pitchFamily="34" charset="0"/>
              <a:buChar char="•"/>
            </a:pPr>
            <a:r>
              <a:rPr lang="en-US" b="1" dirty="0"/>
              <a:t>Internal vs. External Anal Sphincters</a:t>
            </a:r>
            <a:r>
              <a:rPr lang="en-US" dirty="0"/>
              <a:t> (smooth vs. skeletal muscle)</a:t>
            </a:r>
          </a:p>
          <a:p>
            <a:endParaRPr lang="en-US" dirty="0"/>
          </a:p>
        </p:txBody>
      </p:sp>
      <p:pic>
        <p:nvPicPr>
          <p:cNvPr id="7170" name="Picture 2" descr="Anatomy of the Rectum and Anal Canal | turkcerrahi.com/en">
            <a:extLst>
              <a:ext uri="{FF2B5EF4-FFF2-40B4-BE49-F238E27FC236}">
                <a16:creationId xmlns:a16="http://schemas.microsoft.com/office/drawing/2014/main" xmlns="" id="{A2C2C84A-79E4-FFBD-22CA-1AABAF928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857250"/>
            <a:ext cx="4572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912295"/>
      </p:ext>
    </p:extLst>
  </p:cSld>
  <p:clrMapOvr>
    <a:masterClrMapping/>
  </p:clrMapOvr>
  <p:transition spd="slow">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1F9D2B-B866-23A2-B2CB-E07BBF2A96C1}"/>
              </a:ext>
            </a:extLst>
          </p:cNvPr>
          <p:cNvSpPr>
            <a:spLocks noGrp="1"/>
          </p:cNvSpPr>
          <p:nvPr>
            <p:ph type="title"/>
          </p:nvPr>
        </p:nvSpPr>
        <p:spPr/>
        <p:txBody>
          <a:bodyPr/>
          <a:lstStyle/>
          <a:p>
            <a:r>
              <a:rPr lang="en-US" b="1" dirty="0"/>
              <a:t>Liver Histology</a:t>
            </a:r>
            <a:endParaRPr lang="en-US" dirty="0"/>
          </a:p>
        </p:txBody>
      </p:sp>
      <p:sp>
        <p:nvSpPr>
          <p:cNvPr id="3" name="Content Placeholder 2">
            <a:extLst>
              <a:ext uri="{FF2B5EF4-FFF2-40B4-BE49-F238E27FC236}">
                <a16:creationId xmlns:a16="http://schemas.microsoft.com/office/drawing/2014/main" xmlns="" id="{BB0C6CFD-B293-6F79-DC41-02C164A9F77C}"/>
              </a:ext>
            </a:extLst>
          </p:cNvPr>
          <p:cNvSpPr>
            <a:spLocks noGrp="1"/>
          </p:cNvSpPr>
          <p:nvPr>
            <p:ph idx="1"/>
          </p:nvPr>
        </p:nvSpPr>
        <p:spPr/>
        <p:txBody>
          <a:bodyPr>
            <a:normAutofit fontScale="85000" lnSpcReduction="10000"/>
          </a:bodyPr>
          <a:lstStyle/>
          <a:p>
            <a:r>
              <a:rPr lang="en-US" b="1" dirty="0"/>
              <a:t>Function:</a:t>
            </a:r>
            <a:r>
              <a:rPr lang="en-US" dirty="0"/>
              <a:t> Detoxification, metabolism, bile production</a:t>
            </a:r>
          </a:p>
          <a:p>
            <a:r>
              <a:rPr lang="en-US" b="1" dirty="0"/>
              <a:t>Key Structures:</a:t>
            </a:r>
          </a:p>
          <a:p>
            <a:pPr marL="385763" indent="-385763">
              <a:buFont typeface="+mj-lt"/>
              <a:buAutoNum type="arabicPeriod"/>
            </a:pPr>
            <a:r>
              <a:rPr lang="en-US" b="1" dirty="0"/>
              <a:t>Hepatic Lobules:</a:t>
            </a:r>
            <a:r>
              <a:rPr lang="en-US" dirty="0"/>
              <a:t> Functional unit of the liver</a:t>
            </a:r>
          </a:p>
          <a:p>
            <a:pPr marL="385763" indent="-385763">
              <a:buFont typeface="+mj-lt"/>
              <a:buAutoNum type="arabicPeriod"/>
            </a:pPr>
            <a:r>
              <a:rPr lang="en-US" b="1" dirty="0"/>
              <a:t>Hepatocytes:</a:t>
            </a:r>
            <a:r>
              <a:rPr lang="en-US" dirty="0"/>
              <a:t> Main liver cells responsible for metabolism and detoxification</a:t>
            </a:r>
          </a:p>
          <a:p>
            <a:pPr marL="385763" indent="-385763">
              <a:buFont typeface="+mj-lt"/>
              <a:buAutoNum type="arabicPeriod"/>
            </a:pPr>
            <a:r>
              <a:rPr lang="en-US" b="1" dirty="0"/>
              <a:t>Sinusoids:</a:t>
            </a:r>
            <a:r>
              <a:rPr lang="en-US" dirty="0"/>
              <a:t> Capillary spaces where blood flows for filtration</a:t>
            </a:r>
          </a:p>
          <a:p>
            <a:pPr marL="385763" indent="-385763">
              <a:buFont typeface="+mj-lt"/>
              <a:buAutoNum type="arabicPeriod"/>
            </a:pPr>
            <a:r>
              <a:rPr lang="en-US" b="1" dirty="0"/>
              <a:t>Kupffer Cells:</a:t>
            </a:r>
            <a:r>
              <a:rPr lang="en-US" dirty="0"/>
              <a:t> Macrophages that remove debris and pathogens</a:t>
            </a:r>
          </a:p>
          <a:p>
            <a:pPr marL="385763" indent="-385763">
              <a:buFont typeface="+mj-lt"/>
              <a:buAutoNum type="arabicPeriod"/>
            </a:pPr>
            <a:r>
              <a:rPr lang="en-US" b="1" dirty="0"/>
              <a:t>Portal Triad:</a:t>
            </a:r>
            <a:r>
              <a:rPr lang="en-US" dirty="0"/>
              <a:t> </a:t>
            </a:r>
          </a:p>
          <a:p>
            <a:pPr marL="557213" lvl="1" indent="-214313">
              <a:buFont typeface="Arial" panose="020B0604020202020204" pitchFamily="34" charset="0"/>
              <a:buChar char="•"/>
            </a:pPr>
            <a:r>
              <a:rPr lang="en-US" dirty="0"/>
              <a:t>Hepatic artery (oxygen supply)</a:t>
            </a:r>
          </a:p>
          <a:p>
            <a:pPr marL="557213" lvl="1" indent="-214313">
              <a:buFont typeface="Arial" panose="020B0604020202020204" pitchFamily="34" charset="0"/>
              <a:buChar char="•"/>
            </a:pPr>
            <a:r>
              <a:rPr lang="en-US" dirty="0"/>
              <a:t>Portal vein (nutrient-rich blood)</a:t>
            </a:r>
          </a:p>
          <a:p>
            <a:pPr marL="557213" lvl="1" indent="-214313">
              <a:buFont typeface="Arial" panose="020B0604020202020204" pitchFamily="34" charset="0"/>
              <a:buChar char="•"/>
            </a:pPr>
            <a:r>
              <a:rPr lang="en-US" dirty="0"/>
              <a:t>Bile duct (transports bile to the gallbladder)</a:t>
            </a:r>
          </a:p>
          <a:p>
            <a:endParaRPr lang="en-US" dirty="0"/>
          </a:p>
        </p:txBody>
      </p:sp>
    </p:spTree>
    <p:extLst>
      <p:ext uri="{BB962C8B-B14F-4D97-AF65-F5344CB8AC3E}">
        <p14:creationId xmlns:p14="http://schemas.microsoft.com/office/powerpoint/2010/main" val="1487705524"/>
      </p:ext>
    </p:extLst>
  </p:cSld>
  <p:clrMapOvr>
    <a:masterClrMapping/>
  </p:clrMapOvr>
  <p:transition spd="slow">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63D169-BC8B-45B9-9C2C-6D8F8E846FD8}"/>
              </a:ext>
            </a:extLst>
          </p:cNvPr>
          <p:cNvSpPr>
            <a:spLocks noGrp="1"/>
          </p:cNvSpPr>
          <p:nvPr>
            <p:ph type="title"/>
          </p:nvPr>
        </p:nvSpPr>
        <p:spPr/>
        <p:txBody>
          <a:bodyPr/>
          <a:lstStyle/>
          <a:p>
            <a:endParaRPr lang="en-GB"/>
          </a:p>
        </p:txBody>
      </p:sp>
      <p:pic>
        <p:nvPicPr>
          <p:cNvPr id="2050" name="Picture 2" descr="File:Liver histology 001.jpg - Embryology">
            <a:extLst>
              <a:ext uri="{FF2B5EF4-FFF2-40B4-BE49-F238E27FC236}">
                <a16:creationId xmlns:a16="http://schemas.microsoft.com/office/drawing/2014/main" xmlns="" id="{D4D88D0F-D0BD-4CBF-96E2-A4BB4E3BD6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2837" y="1902892"/>
            <a:ext cx="2286217" cy="30522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BB4C226E-AD07-4137-9386-8EF656D197FF}"/>
              </a:ext>
            </a:extLst>
          </p:cNvPr>
          <p:cNvPicPr>
            <a:picLocks noChangeAspect="1"/>
          </p:cNvPicPr>
          <p:nvPr/>
        </p:nvPicPr>
        <p:blipFill>
          <a:blip r:embed="rId3"/>
          <a:stretch>
            <a:fillRect/>
          </a:stretch>
        </p:blipFill>
        <p:spPr>
          <a:xfrm>
            <a:off x="3498274" y="1895240"/>
            <a:ext cx="4677857" cy="3059869"/>
          </a:xfrm>
          <a:prstGeom prst="rect">
            <a:avLst/>
          </a:prstGeom>
        </p:spPr>
      </p:pic>
    </p:spTree>
    <p:extLst>
      <p:ext uri="{BB962C8B-B14F-4D97-AF65-F5344CB8AC3E}">
        <p14:creationId xmlns:p14="http://schemas.microsoft.com/office/powerpoint/2010/main" val="1289116695"/>
      </p:ext>
    </p:extLst>
  </p:cSld>
  <p:clrMapOvr>
    <a:masterClrMapping/>
  </p:clrMapOvr>
  <p:transition spd="slow">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6357C5-239A-19F0-BFE3-B7CEDB4BF8C1}"/>
              </a:ext>
            </a:extLst>
          </p:cNvPr>
          <p:cNvSpPr>
            <a:spLocks noGrp="1"/>
          </p:cNvSpPr>
          <p:nvPr>
            <p:ph type="title"/>
          </p:nvPr>
        </p:nvSpPr>
        <p:spPr/>
        <p:txBody>
          <a:bodyPr/>
          <a:lstStyle/>
          <a:p>
            <a:endParaRPr lang="en-US"/>
          </a:p>
        </p:txBody>
      </p:sp>
      <p:pic>
        <p:nvPicPr>
          <p:cNvPr id="8194" name="Picture 2" descr="Liver (Anatomy, Histology and Functions) - Online Science Notes">
            <a:extLst>
              <a:ext uri="{FF2B5EF4-FFF2-40B4-BE49-F238E27FC236}">
                <a16:creationId xmlns:a16="http://schemas.microsoft.com/office/drawing/2014/main" xmlns="" id="{314D974E-2408-FC4F-7DCC-FB702B6EDB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5512" y="974884"/>
            <a:ext cx="8294163" cy="5025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914337"/>
      </p:ext>
    </p:extLst>
  </p:cSld>
  <p:clrMapOvr>
    <a:masterClrMapping/>
  </p:clrMapOvr>
  <p:transition spd="slow">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EA91A6-FFEA-40B8-33DA-6C364584D477}"/>
              </a:ext>
            </a:extLst>
          </p:cNvPr>
          <p:cNvSpPr>
            <a:spLocks noGrp="1"/>
          </p:cNvSpPr>
          <p:nvPr>
            <p:ph type="title"/>
          </p:nvPr>
        </p:nvSpPr>
        <p:spPr/>
        <p:txBody>
          <a:bodyPr/>
          <a:lstStyle/>
          <a:p>
            <a:r>
              <a:rPr lang="en-US" b="1" dirty="0"/>
              <a:t>Pancreas Histology</a:t>
            </a:r>
            <a:endParaRPr lang="en-US" dirty="0"/>
          </a:p>
        </p:txBody>
      </p:sp>
      <p:sp>
        <p:nvSpPr>
          <p:cNvPr id="3" name="Content Placeholder 2">
            <a:extLst>
              <a:ext uri="{FF2B5EF4-FFF2-40B4-BE49-F238E27FC236}">
                <a16:creationId xmlns:a16="http://schemas.microsoft.com/office/drawing/2014/main" xmlns="" id="{B90BE662-5F9E-546E-2C63-7197E60C4C3C}"/>
              </a:ext>
            </a:extLst>
          </p:cNvPr>
          <p:cNvSpPr>
            <a:spLocks noGrp="1"/>
          </p:cNvSpPr>
          <p:nvPr>
            <p:ph idx="1"/>
          </p:nvPr>
        </p:nvSpPr>
        <p:spPr/>
        <p:txBody>
          <a:bodyPr>
            <a:normAutofit fontScale="92500"/>
          </a:bodyPr>
          <a:lstStyle/>
          <a:p>
            <a:r>
              <a:rPr lang="en-US" b="1" dirty="0"/>
              <a:t>Function:</a:t>
            </a:r>
            <a:r>
              <a:rPr lang="en-US" dirty="0"/>
              <a:t> Secretion of digestive enzymes and hormones</a:t>
            </a:r>
          </a:p>
          <a:p>
            <a:pPr marL="385763" indent="-385763">
              <a:buFont typeface="+mj-lt"/>
              <a:buAutoNum type="arabicPeriod"/>
            </a:pPr>
            <a:r>
              <a:rPr lang="en-US" b="1" dirty="0"/>
              <a:t>Exocrine Pancreas (Digestive Enzymes):</a:t>
            </a:r>
          </a:p>
          <a:p>
            <a:pPr>
              <a:buFont typeface="Arial" panose="020B0604020202020204" pitchFamily="34" charset="0"/>
              <a:buChar char="•"/>
            </a:pPr>
            <a:r>
              <a:rPr lang="en-US" b="1" dirty="0"/>
              <a:t>Acinar Cells:</a:t>
            </a:r>
            <a:r>
              <a:rPr lang="en-US" dirty="0"/>
              <a:t> Secrete digestive enzymes (lipases, amylases, proteases)</a:t>
            </a:r>
          </a:p>
          <a:p>
            <a:pPr>
              <a:buFont typeface="Arial" panose="020B0604020202020204" pitchFamily="34" charset="0"/>
              <a:buChar char="•"/>
            </a:pPr>
            <a:r>
              <a:rPr lang="en-US" b="1" dirty="0"/>
              <a:t>Ducts:</a:t>
            </a:r>
            <a:r>
              <a:rPr lang="en-US" dirty="0"/>
              <a:t> Transport enzymes to the duodenum</a:t>
            </a:r>
          </a:p>
          <a:p>
            <a:pPr marL="385763" indent="-385763">
              <a:buFont typeface="+mj-lt"/>
              <a:buAutoNum type="arabicPeriod" startAt="2"/>
            </a:pPr>
            <a:r>
              <a:rPr lang="en-US" b="1" dirty="0"/>
              <a:t>Endocrine Pancreas (Hormonal Regulation):</a:t>
            </a:r>
          </a:p>
          <a:p>
            <a:pPr>
              <a:buFont typeface="Arial" panose="020B0604020202020204" pitchFamily="34" charset="0"/>
              <a:buChar char="•"/>
            </a:pPr>
            <a:r>
              <a:rPr lang="en-US" b="1" dirty="0"/>
              <a:t>Islets of Langerhans:</a:t>
            </a:r>
            <a:r>
              <a:rPr lang="en-US" dirty="0"/>
              <a:t> Clusters of hormone-producing cells </a:t>
            </a:r>
          </a:p>
          <a:p>
            <a:pPr marL="557213" lvl="1" indent="-214313">
              <a:buFont typeface="Arial" panose="020B0604020202020204" pitchFamily="34" charset="0"/>
              <a:buChar char="•"/>
            </a:pPr>
            <a:r>
              <a:rPr lang="en-US" b="1" dirty="0"/>
              <a:t>Alpha Cells:</a:t>
            </a:r>
            <a:r>
              <a:rPr lang="en-US" dirty="0"/>
              <a:t> Secrete glucagon (raises blood sugar)</a:t>
            </a:r>
          </a:p>
          <a:p>
            <a:pPr marL="557213" lvl="1" indent="-214313">
              <a:buFont typeface="Arial" panose="020B0604020202020204" pitchFamily="34" charset="0"/>
              <a:buChar char="•"/>
            </a:pPr>
            <a:r>
              <a:rPr lang="en-US" b="1" dirty="0"/>
              <a:t>Beta Cells:</a:t>
            </a:r>
            <a:r>
              <a:rPr lang="en-US" dirty="0"/>
              <a:t> Secrete insulin (lowers blood sugar)</a:t>
            </a:r>
          </a:p>
          <a:p>
            <a:endParaRPr lang="en-US" dirty="0"/>
          </a:p>
        </p:txBody>
      </p:sp>
    </p:spTree>
    <p:extLst>
      <p:ext uri="{BB962C8B-B14F-4D97-AF65-F5344CB8AC3E}">
        <p14:creationId xmlns:p14="http://schemas.microsoft.com/office/powerpoint/2010/main" val="1861811267"/>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
            </a:r>
            <a:br>
              <a:rPr lang="en-US" dirty="0"/>
            </a:br>
            <a:r>
              <a:rPr lang="en-US" dirty="0"/>
              <a:t/>
            </a:r>
            <a:br>
              <a:rPr lang="en-US" dirty="0"/>
            </a:br>
            <a:r>
              <a:rPr lang="en-US" dirty="0"/>
              <a:t/>
            </a:r>
            <a:br>
              <a:rPr lang="en-US" dirty="0"/>
            </a:br>
            <a:r>
              <a:rPr lang="en-US" dirty="0"/>
              <a:t>2. Cuboidal epithelium</a:t>
            </a:r>
          </a:p>
        </p:txBody>
      </p:sp>
      <p:sp>
        <p:nvSpPr>
          <p:cNvPr id="3" name="Content Placeholder 2"/>
          <p:cNvSpPr>
            <a:spLocks noGrp="1"/>
          </p:cNvSpPr>
          <p:nvPr>
            <p:ph idx="1"/>
          </p:nvPr>
        </p:nvSpPr>
        <p:spPr>
          <a:xfrm>
            <a:off x="457200" y="914400"/>
            <a:ext cx="8229600" cy="5211763"/>
          </a:xfrm>
        </p:spPr>
        <p:txBody>
          <a:bodyPr>
            <a:normAutofit/>
          </a:bodyPr>
          <a:lstStyle/>
          <a:p>
            <a:r>
              <a:rPr lang="en-US" dirty="0"/>
              <a:t>which consists of cube-shaped cells with the nuclei of cells in the center.</a:t>
            </a:r>
          </a:p>
          <a:p>
            <a:r>
              <a:rPr lang="en-US" dirty="0"/>
              <a:t>Simple cuboidal epithelium consisting of one stratum of cells, is mostly found in glands as well as the urinary ducts of the kidneys since it can assist selected absorption and secretion of different molecules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4038600"/>
            <a:ext cx="3261336"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29483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32C198-F0CD-49B5-EDED-045BE2E222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3E22BB28-F283-7D37-9CAB-C8A8C7BA54D8}"/>
              </a:ext>
            </a:extLst>
          </p:cNvPr>
          <p:cNvSpPr>
            <a:spLocks noGrp="1"/>
          </p:cNvSpPr>
          <p:nvPr>
            <p:ph idx="1"/>
          </p:nvPr>
        </p:nvSpPr>
        <p:spPr/>
        <p:txBody>
          <a:bodyPr/>
          <a:lstStyle/>
          <a:p>
            <a:endParaRPr lang="en-US"/>
          </a:p>
        </p:txBody>
      </p:sp>
      <p:pic>
        <p:nvPicPr>
          <p:cNvPr id="9220" name="Picture 4" descr="17.9 The Pancreas – Anatomy &amp; Physiology">
            <a:extLst>
              <a:ext uri="{FF2B5EF4-FFF2-40B4-BE49-F238E27FC236}">
                <a16:creationId xmlns:a16="http://schemas.microsoft.com/office/drawing/2014/main" xmlns="" id="{82305CE7-ABC0-E432-F714-75849CA0D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3" y="1460898"/>
            <a:ext cx="7800975" cy="3936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670100"/>
      </p:ext>
    </p:extLst>
  </p:cSld>
  <p:clrMapOvr>
    <a:masterClrMapping/>
  </p:clrMapOvr>
  <p:transition spd="slow">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C5ED4B-2A91-860C-261D-5F878C14A394}"/>
              </a:ext>
            </a:extLst>
          </p:cNvPr>
          <p:cNvSpPr>
            <a:spLocks noGrp="1"/>
          </p:cNvSpPr>
          <p:nvPr>
            <p:ph type="title"/>
          </p:nvPr>
        </p:nvSpPr>
        <p:spPr/>
        <p:txBody>
          <a:bodyPr/>
          <a:lstStyle/>
          <a:p>
            <a:r>
              <a:rPr lang="en-US" b="1" dirty="0"/>
              <a:t>Gallbladder Histology</a:t>
            </a:r>
            <a:endParaRPr lang="en-US" dirty="0"/>
          </a:p>
        </p:txBody>
      </p:sp>
      <p:sp>
        <p:nvSpPr>
          <p:cNvPr id="3" name="Content Placeholder 2">
            <a:extLst>
              <a:ext uri="{FF2B5EF4-FFF2-40B4-BE49-F238E27FC236}">
                <a16:creationId xmlns:a16="http://schemas.microsoft.com/office/drawing/2014/main" xmlns="" id="{2FB68AB3-EA4F-16DE-3BFD-6D79FF7E8668}"/>
              </a:ext>
            </a:extLst>
          </p:cNvPr>
          <p:cNvSpPr>
            <a:spLocks noGrp="1"/>
          </p:cNvSpPr>
          <p:nvPr>
            <p:ph idx="1"/>
          </p:nvPr>
        </p:nvSpPr>
        <p:spPr>
          <a:xfrm>
            <a:off x="628650" y="2226469"/>
            <a:ext cx="4503420" cy="3263504"/>
          </a:xfrm>
        </p:spPr>
        <p:txBody>
          <a:bodyPr>
            <a:normAutofit fontScale="70000" lnSpcReduction="20000"/>
          </a:bodyPr>
          <a:lstStyle/>
          <a:p>
            <a:r>
              <a:rPr lang="en-US" b="1" dirty="0"/>
              <a:t>Function:</a:t>
            </a:r>
            <a:r>
              <a:rPr lang="en-US" dirty="0"/>
              <a:t> Stores and concentrates bile</a:t>
            </a:r>
          </a:p>
          <a:p>
            <a:r>
              <a:rPr lang="en-US" b="1" dirty="0"/>
              <a:t>Layers:</a:t>
            </a:r>
          </a:p>
          <a:p>
            <a:pPr>
              <a:buFont typeface="+mj-lt"/>
              <a:buAutoNum type="arabicPeriod"/>
            </a:pPr>
            <a:r>
              <a:rPr lang="en-US" b="1" dirty="0"/>
              <a:t>Mucosa</a:t>
            </a:r>
            <a:endParaRPr lang="en-US" dirty="0"/>
          </a:p>
          <a:p>
            <a:pPr marL="557213" lvl="1" indent="-214313">
              <a:buFont typeface="+mj-lt"/>
              <a:buAutoNum type="arabicPeriod"/>
            </a:pPr>
            <a:r>
              <a:rPr lang="en-US" b="1" dirty="0"/>
              <a:t>Epithelium:</a:t>
            </a:r>
            <a:r>
              <a:rPr lang="en-US" dirty="0"/>
              <a:t> Simple columnar with microvilli</a:t>
            </a:r>
          </a:p>
          <a:p>
            <a:pPr marL="557213" lvl="1" indent="-214313">
              <a:buFont typeface="+mj-lt"/>
              <a:buAutoNum type="arabicPeriod"/>
            </a:pPr>
            <a:r>
              <a:rPr lang="en-US" b="1" dirty="0"/>
              <a:t>Lamina Propria:</a:t>
            </a:r>
            <a:r>
              <a:rPr lang="en-US" dirty="0"/>
              <a:t> Loose connective tissue</a:t>
            </a:r>
          </a:p>
          <a:p>
            <a:pPr>
              <a:buFont typeface="+mj-lt"/>
              <a:buAutoNum type="arabicPeriod"/>
            </a:pPr>
            <a:r>
              <a:rPr lang="en-US" b="1" dirty="0"/>
              <a:t>Muscularis</a:t>
            </a:r>
            <a:endParaRPr lang="en-US" dirty="0"/>
          </a:p>
          <a:p>
            <a:pPr lvl="1"/>
            <a:r>
              <a:rPr lang="en-US" dirty="0"/>
              <a:t>Smooth muscle layer for contraction</a:t>
            </a:r>
          </a:p>
          <a:p>
            <a:pPr>
              <a:buFont typeface="+mj-lt"/>
              <a:buAutoNum type="arabicPeriod"/>
            </a:pPr>
            <a:r>
              <a:rPr lang="en-US" b="1" dirty="0"/>
              <a:t>Serosa</a:t>
            </a:r>
            <a:endParaRPr lang="en-US" dirty="0"/>
          </a:p>
          <a:p>
            <a:pPr lvl="1"/>
            <a:r>
              <a:rPr lang="en-US" dirty="0"/>
              <a:t>Outer protective layer</a:t>
            </a:r>
          </a:p>
          <a:p>
            <a:endParaRPr lang="en-US" dirty="0"/>
          </a:p>
        </p:txBody>
      </p:sp>
    </p:spTree>
    <p:extLst>
      <p:ext uri="{BB962C8B-B14F-4D97-AF65-F5344CB8AC3E}">
        <p14:creationId xmlns:p14="http://schemas.microsoft.com/office/powerpoint/2010/main" val="3727871052"/>
      </p:ext>
    </p:extLst>
  </p:cSld>
  <p:clrMapOvr>
    <a:masterClrMapping/>
  </p:clrMapOvr>
  <p:transition spd="slow">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BE6A2-6157-6F3F-F759-3BB15413F408}"/>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xmlns="" id="{A656EA9D-8181-32C2-90D8-3E3FB7576DDC}"/>
              </a:ext>
            </a:extLst>
          </p:cNvPr>
          <p:cNvSpPr>
            <a:spLocks noGrp="1"/>
          </p:cNvSpPr>
          <p:nvPr>
            <p:ph idx="1"/>
          </p:nvPr>
        </p:nvSpPr>
        <p:spPr/>
        <p:txBody>
          <a:bodyPr/>
          <a:lstStyle/>
          <a:p>
            <a:endParaRPr lang="en-US"/>
          </a:p>
        </p:txBody>
      </p:sp>
      <p:pic>
        <p:nvPicPr>
          <p:cNvPr id="11266" name="Picture 2" descr="Gallbladder Anatomy: Image Details - NCI Visuals Online">
            <a:extLst>
              <a:ext uri="{FF2B5EF4-FFF2-40B4-BE49-F238E27FC236}">
                <a16:creationId xmlns:a16="http://schemas.microsoft.com/office/drawing/2014/main" xmlns="" id="{C7987B75-29E3-F8AE-D774-6CC51CD7D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663" y="1243013"/>
            <a:ext cx="5400675" cy="437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390500"/>
      </p:ext>
    </p:extLst>
  </p:cSld>
  <p:clrMapOvr>
    <a:masterClrMapping/>
  </p:clrMapOvr>
  <p:transition spd="slow">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34C5B7-061A-6199-30D9-F644EA0775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7D6ED3B2-AB3D-54DD-4A72-46DCC7E38FA1}"/>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xmlns="" id="{8BD96E63-32A5-4D4A-9F58-9DA0C1640A96}"/>
              </a:ext>
            </a:extLst>
          </p:cNvPr>
          <p:cNvSpPr/>
          <p:nvPr/>
        </p:nvSpPr>
        <p:spPr>
          <a:xfrm>
            <a:off x="2930014" y="3082751"/>
            <a:ext cx="3283977" cy="830997"/>
          </a:xfrm>
          <a:prstGeom prst="rect">
            <a:avLst/>
          </a:prstGeom>
          <a:noFill/>
        </p:spPr>
        <p:txBody>
          <a:bodyPr wrap="none" lIns="68580" tIns="34290" rIns="68580" bIns="34290">
            <a:spAutoFit/>
          </a:bodyPr>
          <a:lstStyle/>
          <a:p>
            <a:pPr algn="ctr"/>
            <a:r>
              <a:rPr lang="en-US" sz="495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Thank you</a:t>
            </a:r>
          </a:p>
        </p:txBody>
      </p:sp>
    </p:spTree>
    <p:extLst>
      <p:ext uri="{BB962C8B-B14F-4D97-AF65-F5344CB8AC3E}">
        <p14:creationId xmlns:p14="http://schemas.microsoft.com/office/powerpoint/2010/main" val="16330622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A59CED-3790-48D4-A49B-95A55DC4BA1E}"/>
              </a:ext>
            </a:extLst>
          </p:cNvPr>
          <p:cNvSpPr>
            <a:spLocks noGrp="1"/>
          </p:cNvSpPr>
          <p:nvPr>
            <p:ph type="ctrTitle"/>
          </p:nvPr>
        </p:nvSpPr>
        <p:spPr/>
        <p:txBody>
          <a:bodyPr>
            <a:normAutofit/>
          </a:bodyPr>
          <a:lstStyle/>
          <a:p>
            <a:r>
              <a:rPr lang="en-GB" b="1" dirty="0">
                <a:solidFill>
                  <a:schemeClr val="accent2">
                    <a:lumMod val="50000"/>
                  </a:schemeClr>
                </a:solidFill>
              </a:rPr>
              <a:t>Integumentary system</a:t>
            </a:r>
            <a:r>
              <a:rPr lang="en-GB" dirty="0"/>
              <a:t/>
            </a:r>
            <a:br>
              <a:rPr lang="en-GB" dirty="0"/>
            </a:br>
            <a:endParaRPr lang="en-GB" dirty="0"/>
          </a:p>
        </p:txBody>
      </p:sp>
      <p:sp>
        <p:nvSpPr>
          <p:cNvPr id="3" name="Subtitle 2">
            <a:extLst>
              <a:ext uri="{FF2B5EF4-FFF2-40B4-BE49-F238E27FC236}">
                <a16:creationId xmlns:a16="http://schemas.microsoft.com/office/drawing/2014/main" xmlns="" id="{DC9E5675-1F4C-43B1-B62B-02F4E8931087}"/>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878727679"/>
      </p:ext>
    </p:extLst>
  </p:cSld>
  <p:clrMapOvr>
    <a:masterClrMapping/>
  </p:clrMapOvr>
  <p:transition spd="slow">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8F11D9-67A0-4464-AB2C-3C0832DBFEEA}"/>
              </a:ext>
            </a:extLst>
          </p:cNvPr>
          <p:cNvSpPr>
            <a:spLocks noGrp="1"/>
          </p:cNvSpPr>
          <p:nvPr>
            <p:ph type="title"/>
          </p:nvPr>
        </p:nvSpPr>
        <p:spPr/>
        <p:txBody>
          <a:bodyPr>
            <a:normAutofit fontScale="90000"/>
          </a:bodyPr>
          <a:lstStyle/>
          <a:p>
            <a:r>
              <a:rPr lang="en-GB" dirty="0">
                <a:solidFill>
                  <a:schemeClr val="accent2">
                    <a:lumMod val="50000"/>
                  </a:schemeClr>
                </a:solidFill>
              </a:rPr>
              <a:t>Consists of the skin and accessory organs; </a:t>
            </a:r>
          </a:p>
        </p:txBody>
      </p:sp>
      <p:sp>
        <p:nvSpPr>
          <p:cNvPr id="3" name="Content Placeholder 2">
            <a:extLst>
              <a:ext uri="{FF2B5EF4-FFF2-40B4-BE49-F238E27FC236}">
                <a16:creationId xmlns:a16="http://schemas.microsoft.com/office/drawing/2014/main" xmlns="" id="{3DFCD8CE-C0E4-40D8-AC05-7D6C206A247A}"/>
              </a:ext>
            </a:extLst>
          </p:cNvPr>
          <p:cNvSpPr>
            <a:spLocks noGrp="1"/>
          </p:cNvSpPr>
          <p:nvPr>
            <p:ph idx="1"/>
          </p:nvPr>
        </p:nvSpPr>
        <p:spPr/>
        <p:txBody>
          <a:bodyPr/>
          <a:lstStyle/>
          <a:p>
            <a:endParaRPr lang="en-GB" dirty="0"/>
          </a:p>
          <a:p>
            <a:pPr marL="0" indent="0">
              <a:buNone/>
            </a:pPr>
            <a:r>
              <a:rPr lang="en-GB" sz="2100" dirty="0"/>
              <a:t>–hair, nails, and cutaneous glands</a:t>
            </a:r>
          </a:p>
          <a:p>
            <a:r>
              <a:rPr lang="en-GB" sz="2100" dirty="0"/>
              <a:t>•</a:t>
            </a:r>
            <a:r>
              <a:rPr lang="en-GB" sz="2100" b="1" dirty="0"/>
              <a:t>the skin, hair, and nails are significant parts of a physical exam</a:t>
            </a:r>
            <a:endParaRPr lang="en-GB" sz="2100" dirty="0"/>
          </a:p>
          <a:p>
            <a:endParaRPr lang="en-GB" dirty="0"/>
          </a:p>
        </p:txBody>
      </p:sp>
    </p:spTree>
    <p:extLst>
      <p:ext uri="{BB962C8B-B14F-4D97-AF65-F5344CB8AC3E}">
        <p14:creationId xmlns:p14="http://schemas.microsoft.com/office/powerpoint/2010/main" val="2032310367"/>
      </p:ext>
    </p:extLst>
  </p:cSld>
  <p:clrMapOvr>
    <a:masterClrMapping/>
  </p:clrMapOvr>
  <p:transition spd="slow">
    <p:cove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85A1C68B-7BE0-4AA9-ADA1-9097A24A95A9}"/>
              </a:ext>
            </a:extLst>
          </p:cNvPr>
          <p:cNvPicPr>
            <a:picLocks noGrp="1" noChangeAspect="1"/>
          </p:cNvPicPr>
          <p:nvPr>
            <p:ph idx="1"/>
          </p:nvPr>
        </p:nvPicPr>
        <p:blipFill rotWithShape="1">
          <a:blip r:embed="rId2"/>
          <a:srcRect l="28273" t="12482" r="6433" b="6664"/>
          <a:stretch/>
        </p:blipFill>
        <p:spPr>
          <a:xfrm>
            <a:off x="365761" y="857250"/>
            <a:ext cx="6622868" cy="4613171"/>
          </a:xfrm>
          <a:prstGeom prst="rect">
            <a:avLst/>
          </a:prstGeom>
        </p:spPr>
      </p:pic>
    </p:spTree>
    <p:extLst>
      <p:ext uri="{BB962C8B-B14F-4D97-AF65-F5344CB8AC3E}">
        <p14:creationId xmlns:p14="http://schemas.microsoft.com/office/powerpoint/2010/main" val="1122219852"/>
      </p:ext>
    </p:extLst>
  </p:cSld>
  <p:clrMapOvr>
    <a:masterClrMapping/>
  </p:clrMapOvr>
  <p:transition spd="slow">
    <p:cove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E7224B-3F85-4552-A473-E2A5AA5961F1}"/>
              </a:ext>
            </a:extLst>
          </p:cNvPr>
          <p:cNvSpPr>
            <a:spLocks noGrp="1"/>
          </p:cNvSpPr>
          <p:nvPr>
            <p:ph type="title"/>
          </p:nvPr>
        </p:nvSpPr>
        <p:spPr/>
        <p:txBody>
          <a:bodyPr>
            <a:normAutofit fontScale="90000"/>
          </a:bodyPr>
          <a:lstStyle/>
          <a:p>
            <a:r>
              <a:rPr lang="en-GB" b="1" dirty="0">
                <a:solidFill>
                  <a:schemeClr val="accent2">
                    <a:lumMod val="50000"/>
                  </a:schemeClr>
                </a:solidFill>
              </a:rPr>
              <a:t>The Skin and Subcutaneous Tissue</a:t>
            </a:r>
            <a:endParaRPr lang="en-GB" dirty="0">
              <a:solidFill>
                <a:schemeClr val="accent2">
                  <a:lumMod val="50000"/>
                </a:schemeClr>
              </a:solidFill>
            </a:endParaRPr>
          </a:p>
        </p:txBody>
      </p:sp>
      <p:sp>
        <p:nvSpPr>
          <p:cNvPr id="3" name="Content Placeholder 2">
            <a:extLst>
              <a:ext uri="{FF2B5EF4-FFF2-40B4-BE49-F238E27FC236}">
                <a16:creationId xmlns:a16="http://schemas.microsoft.com/office/drawing/2014/main" xmlns="" id="{636227BD-4F0D-490A-B811-6C3439D50EC9}"/>
              </a:ext>
            </a:extLst>
          </p:cNvPr>
          <p:cNvSpPr>
            <a:spLocks noGrp="1"/>
          </p:cNvSpPr>
          <p:nvPr>
            <p:ph idx="1"/>
          </p:nvPr>
        </p:nvSpPr>
        <p:spPr>
          <a:xfrm>
            <a:off x="561703" y="1993718"/>
            <a:ext cx="7953647" cy="3496254"/>
          </a:xfrm>
        </p:spPr>
        <p:txBody>
          <a:bodyPr>
            <a:normAutofit fontScale="85000" lnSpcReduction="20000"/>
          </a:bodyPr>
          <a:lstStyle/>
          <a:p>
            <a:pPr marL="0" indent="0">
              <a:buNone/>
            </a:pPr>
            <a:r>
              <a:rPr lang="en-GB" dirty="0"/>
              <a:t>•Skin is body’s largest and heaviest organ</a:t>
            </a:r>
          </a:p>
          <a:p>
            <a:pPr marL="0" indent="0">
              <a:buNone/>
            </a:pPr>
            <a:r>
              <a:rPr lang="en-GB" dirty="0"/>
              <a:t>–Covers 1.5 to 2.0 m2 ; composes 15-17% of body weight</a:t>
            </a:r>
          </a:p>
          <a:p>
            <a:pPr marL="0" indent="0">
              <a:buNone/>
            </a:pPr>
            <a:r>
              <a:rPr lang="en-GB" dirty="0"/>
              <a:t>•</a:t>
            </a:r>
            <a:r>
              <a:rPr lang="en-GB" dirty="0">
                <a:solidFill>
                  <a:srgbClr val="FF0000"/>
                </a:solidFill>
              </a:rPr>
              <a:t>Layers</a:t>
            </a:r>
          </a:p>
          <a:p>
            <a:pPr marL="0" indent="0">
              <a:buNone/>
            </a:pPr>
            <a:r>
              <a:rPr lang="en-GB" dirty="0"/>
              <a:t>–</a:t>
            </a:r>
            <a:r>
              <a:rPr lang="en-GB" b="1" dirty="0"/>
              <a:t>Epidermis: </a:t>
            </a:r>
            <a:r>
              <a:rPr lang="en-GB" dirty="0"/>
              <a:t>stratified squamous epithelium</a:t>
            </a:r>
          </a:p>
          <a:p>
            <a:pPr marL="0" indent="0">
              <a:buNone/>
            </a:pPr>
            <a:r>
              <a:rPr lang="en-GB" dirty="0"/>
              <a:t>–</a:t>
            </a:r>
            <a:r>
              <a:rPr lang="en-GB" b="1" dirty="0"/>
              <a:t>Dermis: </a:t>
            </a:r>
            <a:r>
              <a:rPr lang="en-GB" dirty="0"/>
              <a:t>deeper connective tissue layer</a:t>
            </a:r>
          </a:p>
          <a:p>
            <a:pPr marL="0" indent="0">
              <a:buNone/>
            </a:pPr>
            <a:endParaRPr lang="en-GB" dirty="0"/>
          </a:p>
          <a:p>
            <a:pPr marL="0" indent="0">
              <a:buNone/>
            </a:pPr>
            <a:r>
              <a:rPr lang="en-GB" dirty="0"/>
              <a:t>Skin thickness ranges from 0.5 to 6 mm</a:t>
            </a:r>
          </a:p>
          <a:p>
            <a:pPr marL="0" indent="0">
              <a:buNone/>
            </a:pPr>
            <a:endParaRPr lang="en-GB" dirty="0"/>
          </a:p>
          <a:p>
            <a:pPr marL="0" indent="0">
              <a:buNone/>
            </a:pPr>
            <a:r>
              <a:rPr lang="en-GB" dirty="0"/>
              <a:t>–</a:t>
            </a:r>
            <a:r>
              <a:rPr lang="en-GB" b="1" dirty="0">
                <a:solidFill>
                  <a:srgbClr val="FF0000"/>
                </a:solidFill>
              </a:rPr>
              <a:t>Hypodermis</a:t>
            </a:r>
            <a:r>
              <a:rPr lang="en-GB" dirty="0"/>
              <a:t>—connective tissue layer below dermis (not part of skin, but associated with it)</a:t>
            </a:r>
          </a:p>
          <a:p>
            <a:pPr marL="0" indent="0">
              <a:buNone/>
            </a:pPr>
            <a:endParaRPr lang="en-GB" dirty="0"/>
          </a:p>
        </p:txBody>
      </p:sp>
    </p:spTree>
    <p:extLst>
      <p:ext uri="{BB962C8B-B14F-4D97-AF65-F5344CB8AC3E}">
        <p14:creationId xmlns:p14="http://schemas.microsoft.com/office/powerpoint/2010/main" val="2644265091"/>
      </p:ext>
    </p:extLst>
  </p:cSld>
  <p:clrMapOvr>
    <a:masterClrMapping/>
  </p:clrMapOvr>
  <p:transition spd="slow">
    <p:cove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EA236F-4621-4734-9119-43F17FBD73FF}"/>
              </a:ext>
            </a:extLst>
          </p:cNvPr>
          <p:cNvSpPr>
            <a:spLocks noGrp="1"/>
          </p:cNvSpPr>
          <p:nvPr>
            <p:ph type="title"/>
          </p:nvPr>
        </p:nvSpPr>
        <p:spPr/>
        <p:txBody>
          <a:bodyPr/>
          <a:lstStyle/>
          <a:p>
            <a:r>
              <a:rPr lang="en-GB" b="1" dirty="0">
                <a:solidFill>
                  <a:srgbClr val="FF0000"/>
                </a:solidFill>
              </a:rPr>
              <a:t>Functions of the Skin</a:t>
            </a:r>
            <a:endParaRPr lang="en-GB" dirty="0">
              <a:solidFill>
                <a:srgbClr val="FF0000"/>
              </a:solidFill>
            </a:endParaRPr>
          </a:p>
        </p:txBody>
      </p:sp>
      <p:sp>
        <p:nvSpPr>
          <p:cNvPr id="7" name="Content Placeholder 6">
            <a:extLst>
              <a:ext uri="{FF2B5EF4-FFF2-40B4-BE49-F238E27FC236}">
                <a16:creationId xmlns:a16="http://schemas.microsoft.com/office/drawing/2014/main" xmlns="" id="{023897FB-7777-4FAC-9FBA-D2896554E5C4}"/>
              </a:ext>
            </a:extLst>
          </p:cNvPr>
          <p:cNvSpPr txBox="1">
            <a:spLocks noGrp="1"/>
          </p:cNvSpPr>
          <p:nvPr>
            <p:ph idx="1"/>
          </p:nvPr>
        </p:nvSpPr>
        <p:spPr>
          <a:xfrm>
            <a:off x="471896" y="1894349"/>
            <a:ext cx="7886700" cy="3074688"/>
          </a:xfrm>
          <a:prstGeom prst="rect">
            <a:avLst/>
          </a:prstGeom>
          <a:noFill/>
        </p:spPr>
        <p:txBody>
          <a:bodyPr wrap="square" rtlCol="1">
            <a:spAutoFit/>
          </a:bodyPr>
          <a:lstStyle/>
          <a:p>
            <a:pPr marL="0" indent="0">
              <a:buNone/>
            </a:pPr>
            <a:endParaRPr lang="en-US" sz="2100" dirty="0">
              <a:solidFill>
                <a:srgbClr val="7030A0"/>
              </a:solidFill>
            </a:endParaRPr>
          </a:p>
          <a:p>
            <a:pPr marL="342900" indent="-342900">
              <a:buFont typeface="Wingdings" pitchFamily="2" charset="2"/>
              <a:buChar char="Ø"/>
            </a:pPr>
            <a:r>
              <a:rPr lang="en-US" sz="1800" dirty="0"/>
              <a:t>Provides a protective barrier against mechanical, thermal and physical injury and hazardous substances.</a:t>
            </a:r>
          </a:p>
          <a:p>
            <a:pPr marL="342900" indent="-342900">
              <a:buFont typeface="Wingdings" pitchFamily="2" charset="2"/>
              <a:buChar char="Ø"/>
            </a:pPr>
            <a:r>
              <a:rPr lang="en-US" sz="1800" dirty="0"/>
              <a:t> Prevents loss of moisture.</a:t>
            </a:r>
          </a:p>
          <a:p>
            <a:pPr marL="342900" indent="-342900">
              <a:buFont typeface="Wingdings" pitchFamily="2" charset="2"/>
              <a:buChar char="Ø"/>
            </a:pPr>
            <a:r>
              <a:rPr lang="en-US" sz="1800" dirty="0"/>
              <a:t> Reduces harmful effects of UV radiation.</a:t>
            </a:r>
          </a:p>
          <a:p>
            <a:pPr marL="342900" indent="-342900">
              <a:buFont typeface="Wingdings" pitchFamily="2" charset="2"/>
              <a:buChar char="Ø"/>
            </a:pPr>
            <a:r>
              <a:rPr lang="en-US" sz="1800" dirty="0"/>
              <a:t> Acts as a sensory organ (touch, detects temperature).</a:t>
            </a:r>
          </a:p>
          <a:p>
            <a:pPr marL="342900" indent="-342900">
              <a:buFont typeface="Wingdings" pitchFamily="2" charset="2"/>
              <a:buChar char="Ø"/>
            </a:pPr>
            <a:r>
              <a:rPr lang="en-US" sz="1800" dirty="0"/>
              <a:t> Helps regulate temperature.</a:t>
            </a:r>
          </a:p>
          <a:p>
            <a:pPr marL="342900" indent="-342900">
              <a:buFont typeface="Wingdings" pitchFamily="2" charset="2"/>
              <a:buChar char="Ø"/>
            </a:pPr>
            <a:r>
              <a:rPr lang="en-US" sz="1800" dirty="0"/>
              <a:t> An immune organ to detect infections.</a:t>
            </a:r>
          </a:p>
          <a:p>
            <a:pPr marL="0" indent="0">
              <a:buNone/>
            </a:pPr>
            <a:r>
              <a:rPr lang="en-US" sz="2100" dirty="0">
                <a:solidFill>
                  <a:srgbClr val="7030A0"/>
                </a:solidFill>
              </a:rPr>
              <a:t> </a:t>
            </a:r>
          </a:p>
        </p:txBody>
      </p:sp>
    </p:spTree>
    <p:extLst>
      <p:ext uri="{BB962C8B-B14F-4D97-AF65-F5344CB8AC3E}">
        <p14:creationId xmlns:p14="http://schemas.microsoft.com/office/powerpoint/2010/main" val="801122441"/>
      </p:ext>
    </p:extLst>
  </p:cSld>
  <p:clrMapOvr>
    <a:masterClrMapping/>
  </p:clrMapOvr>
  <p:transition spd="slow">
    <p:cove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FA9777F6-9745-49B4-B386-F04B7214E316}"/>
              </a:ext>
            </a:extLst>
          </p:cNvPr>
          <p:cNvPicPr>
            <a:picLocks noGrp="1" noChangeAspect="1"/>
          </p:cNvPicPr>
          <p:nvPr>
            <p:ph idx="1"/>
          </p:nvPr>
        </p:nvPicPr>
        <p:blipFill>
          <a:blip r:embed="rId2"/>
          <a:stretch>
            <a:fillRect/>
          </a:stretch>
        </p:blipFill>
        <p:spPr>
          <a:xfrm>
            <a:off x="5364787" y="2026376"/>
            <a:ext cx="3555656" cy="2685655"/>
          </a:xfrm>
          <a:prstGeom prst="rect">
            <a:avLst/>
          </a:prstGeom>
        </p:spPr>
      </p:pic>
      <p:sp>
        <p:nvSpPr>
          <p:cNvPr id="5" name="Rectangle 4">
            <a:extLst>
              <a:ext uri="{FF2B5EF4-FFF2-40B4-BE49-F238E27FC236}">
                <a16:creationId xmlns:a16="http://schemas.microsoft.com/office/drawing/2014/main" xmlns="" id="{7956E16B-90EE-45E4-9EE2-84E026EB905B}"/>
              </a:ext>
            </a:extLst>
          </p:cNvPr>
          <p:cNvSpPr/>
          <p:nvPr/>
        </p:nvSpPr>
        <p:spPr>
          <a:xfrm>
            <a:off x="489857" y="1060258"/>
            <a:ext cx="4572000" cy="5216813"/>
          </a:xfrm>
          <a:prstGeom prst="rect">
            <a:avLst/>
          </a:prstGeom>
        </p:spPr>
        <p:txBody>
          <a:bodyPr>
            <a:spAutoFit/>
          </a:bodyPr>
          <a:lstStyle/>
          <a:p>
            <a:pPr marL="257175" indent="-257175">
              <a:buFont typeface="Wingdings" panose="05000000000000000000" pitchFamily="2" charset="2"/>
              <a:buChar char="Ø"/>
            </a:pPr>
            <a:endParaRPr lang="en-GB" dirty="0">
              <a:solidFill>
                <a:srgbClr val="000000"/>
              </a:solidFill>
              <a:latin typeface="Times New Roman" panose="02020603050405020304" pitchFamily="18" charset="0"/>
            </a:endParaRPr>
          </a:p>
          <a:p>
            <a:pPr marL="257175" indent="-257175">
              <a:buFont typeface="Wingdings" panose="05000000000000000000" pitchFamily="2" charset="2"/>
              <a:buChar char="Ø"/>
            </a:pPr>
            <a:r>
              <a:rPr lang="en-GB" dirty="0">
                <a:solidFill>
                  <a:srgbClr val="000000"/>
                </a:solidFill>
                <a:latin typeface="Times New Roman" panose="02020603050405020304" pitchFamily="18" charset="0"/>
              </a:rPr>
              <a:t> </a:t>
            </a:r>
            <a:r>
              <a:rPr lang="en-GB" sz="2100" dirty="0">
                <a:solidFill>
                  <a:srgbClr val="000000"/>
                </a:solidFill>
                <a:latin typeface="Times New Roman" panose="02020603050405020304" pitchFamily="18" charset="0"/>
              </a:rPr>
              <a:t>skin  is composed of the epidermis, an epithelial layer of </a:t>
            </a:r>
            <a:r>
              <a:rPr lang="en-GB" sz="2100" dirty="0">
                <a:solidFill>
                  <a:srgbClr val="FF0000"/>
                </a:solidFill>
                <a:latin typeface="Times New Roman" panose="02020603050405020304" pitchFamily="18" charset="0"/>
              </a:rPr>
              <a:t>ectodermal</a:t>
            </a:r>
            <a:r>
              <a:rPr lang="en-GB" sz="2100" dirty="0">
                <a:solidFill>
                  <a:srgbClr val="000000"/>
                </a:solidFill>
                <a:latin typeface="Times New Roman" panose="02020603050405020304" pitchFamily="18" charset="0"/>
              </a:rPr>
              <a:t> origin,</a:t>
            </a:r>
          </a:p>
          <a:p>
            <a:pPr marL="342900" indent="-342900">
              <a:buFont typeface="Wingdings" panose="05000000000000000000" pitchFamily="2" charset="2"/>
              <a:buChar char="Ø"/>
            </a:pPr>
            <a:r>
              <a:rPr lang="en-GB" sz="2100" dirty="0">
                <a:solidFill>
                  <a:srgbClr val="000000"/>
                </a:solidFill>
                <a:latin typeface="Times New Roman" panose="02020603050405020304" pitchFamily="18" charset="0"/>
              </a:rPr>
              <a:t>the dermis, a layer of connective tissue of </a:t>
            </a:r>
            <a:r>
              <a:rPr lang="en-GB" sz="2100" dirty="0">
                <a:solidFill>
                  <a:srgbClr val="FF0000"/>
                </a:solidFill>
                <a:latin typeface="Times New Roman" panose="02020603050405020304" pitchFamily="18" charset="0"/>
              </a:rPr>
              <a:t>mesodermal</a:t>
            </a:r>
            <a:r>
              <a:rPr lang="en-GB" sz="2100" dirty="0">
                <a:solidFill>
                  <a:srgbClr val="000000"/>
                </a:solidFill>
                <a:latin typeface="Times New Roman" panose="02020603050405020304" pitchFamily="18" charset="0"/>
              </a:rPr>
              <a:t> origin. </a:t>
            </a:r>
          </a:p>
          <a:p>
            <a:pPr marL="342900" indent="-342900">
              <a:buFont typeface="Wingdings" panose="05000000000000000000" pitchFamily="2" charset="2"/>
              <a:buChar char="Ø"/>
            </a:pPr>
            <a:r>
              <a:rPr lang="en-GB" sz="2100" dirty="0">
                <a:solidFill>
                  <a:srgbClr val="000000"/>
                </a:solidFill>
                <a:latin typeface="Times New Roman" panose="02020603050405020304" pitchFamily="18" charset="0"/>
              </a:rPr>
              <a:t>The junction of dermis and epidermis is irregular, </a:t>
            </a:r>
          </a:p>
          <a:p>
            <a:pPr marL="342900" indent="-342900">
              <a:buFont typeface="Wingdings" panose="05000000000000000000" pitchFamily="2" charset="2"/>
              <a:buChar char="Ø"/>
            </a:pPr>
            <a:r>
              <a:rPr lang="en-GB" sz="2100" dirty="0">
                <a:solidFill>
                  <a:srgbClr val="000000"/>
                </a:solidFill>
                <a:latin typeface="Times New Roman" panose="02020603050405020304" pitchFamily="18" charset="0"/>
              </a:rPr>
              <a:t>and projections of the dermis called </a:t>
            </a:r>
            <a:r>
              <a:rPr lang="en-GB" sz="2100" b="1" dirty="0">
                <a:solidFill>
                  <a:srgbClr val="000000"/>
                </a:solidFill>
                <a:latin typeface="Times New Roman" panose="02020603050405020304" pitchFamily="18" charset="0"/>
              </a:rPr>
              <a:t>papillae </a:t>
            </a:r>
            <a:r>
              <a:rPr lang="en-GB" sz="2100" dirty="0">
                <a:solidFill>
                  <a:srgbClr val="000000"/>
                </a:solidFill>
                <a:latin typeface="Times New Roman" panose="02020603050405020304" pitchFamily="18" charset="0"/>
              </a:rPr>
              <a:t>interdigitate with evaginations of the epidermis known as </a:t>
            </a:r>
            <a:r>
              <a:rPr lang="en-GB" sz="2100" b="1" dirty="0">
                <a:solidFill>
                  <a:srgbClr val="000000"/>
                </a:solidFill>
                <a:latin typeface="Times New Roman" panose="02020603050405020304" pitchFamily="18" charset="0"/>
              </a:rPr>
              <a:t>epidermal ridges</a:t>
            </a:r>
            <a:r>
              <a:rPr lang="en-GB" sz="2100" dirty="0">
                <a:solidFill>
                  <a:srgbClr val="000000"/>
                </a:solidFill>
                <a:latin typeface="Times New Roman" panose="02020603050405020304" pitchFamily="18" charset="0"/>
              </a:rPr>
              <a:t>.</a:t>
            </a:r>
          </a:p>
          <a:p>
            <a:pPr marL="342900" indent="-342900">
              <a:buFont typeface="Wingdings" panose="05000000000000000000" pitchFamily="2" charset="2"/>
              <a:buChar char="Ø"/>
            </a:pPr>
            <a:r>
              <a:rPr lang="en-GB" sz="2100" dirty="0">
                <a:solidFill>
                  <a:srgbClr val="000000"/>
                </a:solidFill>
                <a:latin typeface="Times New Roman" panose="02020603050405020304" pitchFamily="18" charset="0"/>
              </a:rPr>
              <a:t>Beneath the dermis lies the hypodermis, or subcutaneous tissue, a loose connective tissue that may contain a pad of adipose cells. </a:t>
            </a:r>
            <a:endParaRPr lang="en-GB" sz="2100" dirty="0"/>
          </a:p>
        </p:txBody>
      </p:sp>
    </p:spTree>
    <p:extLst>
      <p:ext uri="{BB962C8B-B14F-4D97-AF65-F5344CB8AC3E}">
        <p14:creationId xmlns:p14="http://schemas.microsoft.com/office/powerpoint/2010/main" val="6995494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stratified cuboidal epithelium is found very rarely in the human body and plays a protective role in organs. It is mainly found in the medullae and ducts of salivary and mammary glands</a:t>
            </a:r>
          </a:p>
          <a:p>
            <a:endParaRPr lang="en-US" dirty="0"/>
          </a:p>
        </p:txBody>
      </p:sp>
    </p:spTree>
    <p:extLst>
      <p:ext uri="{BB962C8B-B14F-4D97-AF65-F5344CB8AC3E}">
        <p14:creationId xmlns:p14="http://schemas.microsoft.com/office/powerpoint/2010/main" val="1687297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40399D-5DCF-4D0B-A19C-8FA78B9299D4}"/>
              </a:ext>
            </a:extLst>
          </p:cNvPr>
          <p:cNvSpPr>
            <a:spLocks noGrp="1"/>
          </p:cNvSpPr>
          <p:nvPr>
            <p:ph type="title"/>
          </p:nvPr>
        </p:nvSpPr>
        <p:spPr/>
        <p:txBody>
          <a:bodyPr/>
          <a:lstStyle/>
          <a:p>
            <a:r>
              <a:rPr lang="en-GB" dirty="0">
                <a:solidFill>
                  <a:srgbClr val="FF0000"/>
                </a:solidFill>
              </a:rPr>
              <a:t>According to the thickness:</a:t>
            </a:r>
          </a:p>
        </p:txBody>
      </p:sp>
      <p:sp>
        <p:nvSpPr>
          <p:cNvPr id="3" name="Content Placeholder 2">
            <a:extLst>
              <a:ext uri="{FF2B5EF4-FFF2-40B4-BE49-F238E27FC236}">
                <a16:creationId xmlns:a16="http://schemas.microsoft.com/office/drawing/2014/main" xmlns="" id="{3890A66A-32C2-417D-888E-C9AC718B813E}"/>
              </a:ext>
            </a:extLst>
          </p:cNvPr>
          <p:cNvSpPr>
            <a:spLocks noGrp="1"/>
          </p:cNvSpPr>
          <p:nvPr>
            <p:ph idx="1"/>
          </p:nvPr>
        </p:nvSpPr>
        <p:spPr>
          <a:xfrm>
            <a:off x="424543" y="2026376"/>
            <a:ext cx="6530959" cy="3361896"/>
          </a:xfrm>
        </p:spPr>
        <p:txBody>
          <a:bodyPr>
            <a:normAutofit fontScale="70000" lnSpcReduction="20000"/>
          </a:bodyPr>
          <a:lstStyle/>
          <a:p>
            <a:pPr marL="0" indent="0">
              <a:buNone/>
            </a:pPr>
            <a:r>
              <a:rPr lang="en-GB" b="1" dirty="0"/>
              <a:t>Thick skin </a:t>
            </a:r>
            <a:r>
              <a:rPr lang="en-GB" dirty="0"/>
              <a:t>covers </a:t>
            </a:r>
            <a:r>
              <a:rPr lang="en-GB" dirty="0">
                <a:solidFill>
                  <a:srgbClr val="000000"/>
                </a:solidFill>
                <a:latin typeface="Times New Roman" panose="02020603050405020304" pitchFamily="18" charset="0"/>
              </a:rPr>
              <a:t>palms</a:t>
            </a:r>
            <a:r>
              <a:rPr lang="en-GB" dirty="0"/>
              <a:t> of hands, </a:t>
            </a:r>
            <a:r>
              <a:rPr lang="en-GB" dirty="0">
                <a:solidFill>
                  <a:srgbClr val="000000"/>
                </a:solidFill>
                <a:latin typeface="Times New Roman" panose="02020603050405020304" pitchFamily="18" charset="0"/>
              </a:rPr>
              <a:t>soles</a:t>
            </a:r>
            <a:r>
              <a:rPr lang="en-GB" dirty="0"/>
              <a:t> of feet</a:t>
            </a:r>
          </a:p>
          <a:p>
            <a:pPr marL="0" indent="0">
              <a:buNone/>
            </a:pPr>
            <a:r>
              <a:rPr lang="en-GB" dirty="0"/>
              <a:t>•Has sweat glands, but no hair follicles or </a:t>
            </a:r>
            <a:r>
              <a:rPr lang="en-GB" dirty="0">
                <a:solidFill>
                  <a:srgbClr val="000000"/>
                </a:solidFill>
                <a:latin typeface="Times New Roman" panose="02020603050405020304" pitchFamily="18" charset="0"/>
              </a:rPr>
              <a:t>muscles</a:t>
            </a:r>
            <a:r>
              <a:rPr lang="en-GB" dirty="0"/>
              <a:t> or sebaceous glands</a:t>
            </a:r>
          </a:p>
          <a:p>
            <a:pPr marL="0" indent="0">
              <a:buNone/>
            </a:pPr>
            <a:r>
              <a:rPr lang="en-GB" dirty="0"/>
              <a:t>•Epidermis 0.5 mm thick</a:t>
            </a:r>
          </a:p>
          <a:p>
            <a:pPr marL="0" indent="0">
              <a:buNone/>
            </a:pPr>
            <a:endParaRPr lang="en-GB" dirty="0"/>
          </a:p>
          <a:p>
            <a:pPr marL="0" indent="0">
              <a:buNone/>
            </a:pPr>
            <a:r>
              <a:rPr lang="en-GB" b="1" dirty="0"/>
              <a:t>Thin skin </a:t>
            </a:r>
            <a:r>
              <a:rPr lang="en-GB" dirty="0"/>
              <a:t>covers rest of the body</a:t>
            </a:r>
          </a:p>
          <a:p>
            <a:pPr marL="0" indent="0">
              <a:buNone/>
            </a:pPr>
            <a:r>
              <a:rPr lang="en-GB" dirty="0"/>
              <a:t>•Possesses hair follicles, sebaceous glands, and sweat glands</a:t>
            </a:r>
          </a:p>
          <a:p>
            <a:pPr marL="0" indent="0">
              <a:buNone/>
            </a:pPr>
            <a:r>
              <a:rPr lang="en-GB" dirty="0"/>
              <a:t>•Epidermis about 0.1 mm thick</a:t>
            </a:r>
          </a:p>
          <a:p>
            <a:r>
              <a:rPr lang="en-GB" dirty="0">
                <a:solidFill>
                  <a:srgbClr val="000000"/>
                </a:solidFill>
                <a:latin typeface="Times New Roman" panose="02020603050405020304" pitchFamily="18" charset="0"/>
              </a:rPr>
              <a:t> The epidermis has a thin stratum corneum and lacks a definite stratum lucidum and stratum granulosum, although individual cells of these layers are present in their proper locations. </a:t>
            </a: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8644964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3491CC-DE25-4C30-852A-DB6DFCF278DA}"/>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81CDD8A5-2093-4949-9B2E-7A100B959996}"/>
              </a:ext>
            </a:extLst>
          </p:cNvPr>
          <p:cNvPicPr>
            <a:picLocks noGrp="1" noChangeAspect="1"/>
          </p:cNvPicPr>
          <p:nvPr>
            <p:ph idx="1"/>
          </p:nvPr>
        </p:nvPicPr>
        <p:blipFill>
          <a:blip r:embed="rId2"/>
          <a:stretch>
            <a:fillRect/>
          </a:stretch>
        </p:blipFill>
        <p:spPr>
          <a:xfrm>
            <a:off x="1365897" y="1306046"/>
            <a:ext cx="5864395" cy="3970579"/>
          </a:xfrm>
          <a:prstGeom prst="rect">
            <a:avLst/>
          </a:prstGeom>
        </p:spPr>
      </p:pic>
    </p:spTree>
    <p:extLst>
      <p:ext uri="{BB962C8B-B14F-4D97-AF65-F5344CB8AC3E}">
        <p14:creationId xmlns:p14="http://schemas.microsoft.com/office/powerpoint/2010/main" val="2648660659"/>
      </p:ext>
    </p:extLst>
  </p:cSld>
  <p:clrMapOvr>
    <a:masterClrMapping/>
  </p:clrMapOvr>
  <p:transition spd="slow">
    <p:cove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628D1A-CA52-4206-80CA-F02EF11B9913}"/>
              </a:ext>
            </a:extLst>
          </p:cNvPr>
          <p:cNvSpPr>
            <a:spLocks noGrp="1"/>
          </p:cNvSpPr>
          <p:nvPr>
            <p:ph type="title"/>
          </p:nvPr>
        </p:nvSpPr>
        <p:spPr/>
        <p:txBody>
          <a:bodyPr/>
          <a:lstStyle/>
          <a:p>
            <a:r>
              <a:rPr lang="en-GB" b="1" dirty="0"/>
              <a:t>Cells of the Epidermis</a:t>
            </a:r>
            <a:endParaRPr lang="en-GB" dirty="0"/>
          </a:p>
        </p:txBody>
      </p:sp>
      <p:sp>
        <p:nvSpPr>
          <p:cNvPr id="3" name="Content Placeholder 2">
            <a:extLst>
              <a:ext uri="{FF2B5EF4-FFF2-40B4-BE49-F238E27FC236}">
                <a16:creationId xmlns:a16="http://schemas.microsoft.com/office/drawing/2014/main" xmlns="" id="{0DA80186-8465-41C7-8958-451F172C0621}"/>
              </a:ext>
            </a:extLst>
          </p:cNvPr>
          <p:cNvSpPr>
            <a:spLocks noGrp="1"/>
          </p:cNvSpPr>
          <p:nvPr>
            <p:ph idx="1"/>
          </p:nvPr>
        </p:nvSpPr>
        <p:spPr>
          <a:xfrm>
            <a:off x="398418" y="1863091"/>
            <a:ext cx="6557084" cy="3525182"/>
          </a:xfrm>
        </p:spPr>
        <p:txBody>
          <a:bodyPr>
            <a:normAutofit lnSpcReduction="10000"/>
          </a:bodyPr>
          <a:lstStyle/>
          <a:p>
            <a:pPr marL="0" indent="0">
              <a:buNone/>
            </a:pPr>
            <a:r>
              <a:rPr lang="en-GB" sz="1800" dirty="0"/>
              <a:t>•</a:t>
            </a:r>
            <a:r>
              <a:rPr lang="en-GB" sz="1800" b="1" dirty="0"/>
              <a:t>Five epidermal cell types</a:t>
            </a:r>
          </a:p>
          <a:p>
            <a:pPr marL="0" indent="0">
              <a:buNone/>
            </a:pPr>
            <a:r>
              <a:rPr lang="en-GB" sz="1800" dirty="0"/>
              <a:t>–</a:t>
            </a:r>
            <a:r>
              <a:rPr lang="en-GB" sz="1800" dirty="0">
                <a:solidFill>
                  <a:srgbClr val="FF0000"/>
                </a:solidFill>
              </a:rPr>
              <a:t>Stem cells</a:t>
            </a:r>
          </a:p>
          <a:p>
            <a:pPr marL="0" indent="0">
              <a:buNone/>
            </a:pPr>
            <a:r>
              <a:rPr lang="en-GB" sz="1800" dirty="0"/>
              <a:t>•Undifferentiated cells that give rise to keratinocytes</a:t>
            </a:r>
          </a:p>
          <a:p>
            <a:pPr marL="0" indent="0">
              <a:buNone/>
            </a:pPr>
            <a:r>
              <a:rPr lang="en-GB" sz="1800" dirty="0"/>
              <a:t>•In deepest layer of epidermis (stratum </a:t>
            </a:r>
            <a:r>
              <a:rPr lang="en-GB" sz="1800" dirty="0" err="1"/>
              <a:t>basale</a:t>
            </a:r>
            <a:r>
              <a:rPr lang="en-GB" sz="1800" dirty="0"/>
              <a:t>)</a:t>
            </a:r>
          </a:p>
          <a:p>
            <a:pPr marL="0" indent="0">
              <a:buNone/>
            </a:pPr>
            <a:r>
              <a:rPr lang="en-GB" sz="1800" dirty="0"/>
              <a:t>–</a:t>
            </a:r>
            <a:r>
              <a:rPr lang="en-GB" sz="1800" dirty="0">
                <a:solidFill>
                  <a:srgbClr val="FF0000"/>
                </a:solidFill>
              </a:rPr>
              <a:t>Keratinocytes</a:t>
            </a:r>
          </a:p>
          <a:p>
            <a:pPr marL="0" indent="0">
              <a:buNone/>
            </a:pPr>
            <a:r>
              <a:rPr lang="en-GB" sz="1800" dirty="0"/>
              <a:t>•Great majority of epidermal cells</a:t>
            </a:r>
          </a:p>
          <a:p>
            <a:pPr marL="0" indent="0">
              <a:buNone/>
            </a:pPr>
            <a:r>
              <a:rPr lang="en-GB" sz="1800" dirty="0"/>
              <a:t>•Synthesize </a:t>
            </a:r>
            <a:r>
              <a:rPr lang="en-GB" sz="1800" b="1" dirty="0"/>
              <a:t>keratin</a:t>
            </a:r>
            <a:endParaRPr lang="en-GB" sz="1800" dirty="0"/>
          </a:p>
          <a:p>
            <a:pPr marL="0" indent="0">
              <a:buNone/>
            </a:pPr>
            <a:r>
              <a:rPr lang="en-GB" sz="1800" dirty="0"/>
              <a:t>–</a:t>
            </a:r>
            <a:r>
              <a:rPr lang="en-GB" sz="1800" dirty="0">
                <a:solidFill>
                  <a:srgbClr val="FF0000"/>
                </a:solidFill>
              </a:rPr>
              <a:t>Melanocytes</a:t>
            </a:r>
          </a:p>
          <a:p>
            <a:pPr marL="0" indent="0">
              <a:buNone/>
            </a:pPr>
            <a:r>
              <a:rPr lang="en-GB" sz="1800" dirty="0"/>
              <a:t>•Synthesize </a:t>
            </a:r>
            <a:r>
              <a:rPr lang="en-GB" sz="1800"/>
              <a:t>pigment </a:t>
            </a:r>
            <a:r>
              <a:rPr lang="en-GB" sz="1800" b="1"/>
              <a:t>melanin</a:t>
            </a:r>
            <a:endParaRPr lang="en-GB" sz="1800" dirty="0"/>
          </a:p>
          <a:p>
            <a:pPr marL="0" indent="0">
              <a:buNone/>
            </a:pPr>
            <a:r>
              <a:rPr lang="en-GB" sz="1800" dirty="0"/>
              <a:t>•Occur only in stratum </a:t>
            </a:r>
            <a:r>
              <a:rPr lang="en-GB" sz="1800" dirty="0" err="1"/>
              <a:t>basale</a:t>
            </a:r>
            <a:r>
              <a:rPr lang="en-GB" sz="1800" dirty="0"/>
              <a:t> but have branched processes that spread among keratinocytes and distribute melanin</a:t>
            </a:r>
          </a:p>
          <a:p>
            <a:pPr marL="0" indent="0">
              <a:buNone/>
            </a:pPr>
            <a:endParaRPr lang="en-GB" dirty="0"/>
          </a:p>
        </p:txBody>
      </p:sp>
    </p:spTree>
    <p:extLst>
      <p:ext uri="{BB962C8B-B14F-4D97-AF65-F5344CB8AC3E}">
        <p14:creationId xmlns:p14="http://schemas.microsoft.com/office/powerpoint/2010/main" val="2150085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578239-76D2-4B14-AB6F-D8FF5E6D740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386DDC0D-68C3-43A7-82DD-B3916A8CDB52}"/>
              </a:ext>
            </a:extLst>
          </p:cNvPr>
          <p:cNvSpPr>
            <a:spLocks noGrp="1"/>
          </p:cNvSpPr>
          <p:nvPr>
            <p:ph idx="1"/>
          </p:nvPr>
        </p:nvSpPr>
        <p:spPr>
          <a:xfrm>
            <a:off x="508001" y="1641022"/>
            <a:ext cx="6447501" cy="3997234"/>
          </a:xfrm>
        </p:spPr>
        <p:txBody>
          <a:bodyPr>
            <a:normAutofit/>
          </a:bodyPr>
          <a:lstStyle/>
          <a:p>
            <a:pPr marL="0" indent="0">
              <a:buNone/>
            </a:pPr>
            <a:endParaRPr lang="en-GB" sz="2100" dirty="0"/>
          </a:p>
          <a:p>
            <a:pPr marL="0" indent="0">
              <a:buNone/>
            </a:pPr>
            <a:r>
              <a:rPr lang="en-GB" sz="2100" dirty="0">
                <a:solidFill>
                  <a:srgbClr val="FF0000"/>
                </a:solidFill>
              </a:rPr>
              <a:t>Tactile cells</a:t>
            </a:r>
          </a:p>
          <a:p>
            <a:pPr marL="0" indent="0">
              <a:buNone/>
            </a:pPr>
            <a:r>
              <a:rPr lang="en-GB" sz="2100" dirty="0"/>
              <a:t>•Touch receptor cells associated with dermal nerve </a:t>
            </a:r>
            <a:r>
              <a:rPr lang="en-GB" sz="2100" dirty="0" err="1"/>
              <a:t>fibers</a:t>
            </a:r>
            <a:endParaRPr lang="en-GB" sz="2100" dirty="0"/>
          </a:p>
          <a:p>
            <a:pPr marL="0" indent="0">
              <a:buNone/>
            </a:pPr>
            <a:r>
              <a:rPr lang="en-GB" sz="2100" dirty="0"/>
              <a:t>•In basal layer of epidermis</a:t>
            </a:r>
          </a:p>
          <a:p>
            <a:pPr marL="0" indent="0">
              <a:buNone/>
            </a:pPr>
            <a:r>
              <a:rPr lang="en-GB" sz="2100" dirty="0"/>
              <a:t>–</a:t>
            </a:r>
            <a:r>
              <a:rPr lang="en-GB" sz="2100" dirty="0">
                <a:solidFill>
                  <a:srgbClr val="FF0000"/>
                </a:solidFill>
              </a:rPr>
              <a:t>Dendritic cells</a:t>
            </a:r>
          </a:p>
          <a:p>
            <a:pPr marL="0" indent="0">
              <a:buNone/>
            </a:pPr>
            <a:r>
              <a:rPr lang="en-GB" sz="2100" dirty="0"/>
              <a:t>•Macrophages originating in bone marrow that guard against pathogens</a:t>
            </a:r>
          </a:p>
          <a:p>
            <a:pPr marL="0" indent="0">
              <a:buNone/>
            </a:pPr>
            <a:r>
              <a:rPr lang="en-GB" sz="2100" dirty="0"/>
              <a:t>•Found in stratum spinosum and granulosum </a:t>
            </a:r>
          </a:p>
          <a:p>
            <a:pPr marL="0" indent="0">
              <a:buNone/>
            </a:pPr>
            <a:endParaRPr lang="en-GB" sz="2100" dirty="0"/>
          </a:p>
        </p:txBody>
      </p:sp>
    </p:spTree>
    <p:extLst>
      <p:ext uri="{BB962C8B-B14F-4D97-AF65-F5344CB8AC3E}">
        <p14:creationId xmlns:p14="http://schemas.microsoft.com/office/powerpoint/2010/main" val="11160772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6BC1F4-72D3-4B8A-A745-4AB9C0D70012}"/>
              </a:ext>
            </a:extLst>
          </p:cNvPr>
          <p:cNvSpPr>
            <a:spLocks noGrp="1"/>
          </p:cNvSpPr>
          <p:nvPr>
            <p:ph type="title"/>
          </p:nvPr>
        </p:nvSpPr>
        <p:spPr/>
        <p:txBody>
          <a:bodyPr>
            <a:normAutofit fontScale="90000"/>
          </a:bodyPr>
          <a:lstStyle/>
          <a:p>
            <a:r>
              <a:rPr lang="en-GB" b="1" dirty="0">
                <a:solidFill>
                  <a:schemeClr val="accent2">
                    <a:lumMod val="75000"/>
                  </a:schemeClr>
                </a:solidFill>
              </a:rPr>
              <a:t>A-Keratinocytes ( epithelial cells) </a:t>
            </a:r>
            <a:endParaRPr lang="en-GB" dirty="0">
              <a:solidFill>
                <a:schemeClr val="accent2">
                  <a:lumMod val="75000"/>
                </a:schemeClr>
              </a:solidFill>
            </a:endParaRPr>
          </a:p>
        </p:txBody>
      </p:sp>
      <p:sp>
        <p:nvSpPr>
          <p:cNvPr id="3" name="Content Placeholder 2">
            <a:extLst>
              <a:ext uri="{FF2B5EF4-FFF2-40B4-BE49-F238E27FC236}">
                <a16:creationId xmlns:a16="http://schemas.microsoft.com/office/drawing/2014/main" xmlns="" id="{F57EDE10-2353-476E-91A9-DD31D37D9970}"/>
              </a:ext>
            </a:extLst>
          </p:cNvPr>
          <p:cNvSpPr>
            <a:spLocks noGrp="1"/>
          </p:cNvSpPr>
          <p:nvPr>
            <p:ph idx="1"/>
          </p:nvPr>
        </p:nvSpPr>
        <p:spPr>
          <a:xfrm>
            <a:off x="508001" y="1863091"/>
            <a:ext cx="6447501" cy="3525182"/>
          </a:xfrm>
        </p:spPr>
        <p:txBody>
          <a:bodyPr>
            <a:normAutofit/>
          </a:bodyPr>
          <a:lstStyle/>
          <a:p>
            <a:r>
              <a:rPr lang="en-GB" sz="2100" dirty="0"/>
              <a:t>Form the largest population of cells,</a:t>
            </a:r>
          </a:p>
          <a:p>
            <a:r>
              <a:rPr lang="en-GB" sz="2100" dirty="0"/>
              <a:t> are renewed through mitotic activity in the basal layers of the epidermis;#</a:t>
            </a:r>
          </a:p>
          <a:p>
            <a:r>
              <a:rPr lang="en-GB" sz="2100" dirty="0"/>
              <a:t> as the new cells are forming, the cells above continue to be pushed toward the surface,</a:t>
            </a:r>
          </a:p>
          <a:p>
            <a:r>
              <a:rPr lang="en-GB" sz="2100" dirty="0"/>
              <a:t> as they near the surface, the cells die and are sloughed off, </a:t>
            </a:r>
          </a:p>
          <a:p>
            <a:r>
              <a:rPr lang="en-GB" sz="2100" dirty="0"/>
              <a:t>a process that takes 20 to 30 days. </a:t>
            </a:r>
          </a:p>
        </p:txBody>
      </p:sp>
    </p:spTree>
    <p:extLst>
      <p:ext uri="{BB962C8B-B14F-4D97-AF65-F5344CB8AC3E}">
        <p14:creationId xmlns:p14="http://schemas.microsoft.com/office/powerpoint/2010/main" val="477467698"/>
      </p:ext>
    </p:extLst>
  </p:cSld>
  <p:clrMapOvr>
    <a:masterClrMapping/>
  </p:clrMapOvr>
  <p:transition spd="slow">
    <p:cove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0A8412-6499-4448-9C46-75C76065E523}"/>
              </a:ext>
            </a:extLst>
          </p:cNvPr>
          <p:cNvSpPr>
            <a:spLocks noGrp="1"/>
          </p:cNvSpPr>
          <p:nvPr>
            <p:ph type="title"/>
          </p:nvPr>
        </p:nvSpPr>
        <p:spPr/>
        <p:txBody>
          <a:bodyPr>
            <a:normAutofit fontScale="90000"/>
          </a:bodyPr>
          <a:lstStyle/>
          <a:p>
            <a:r>
              <a:rPr lang="en-GB" dirty="0">
                <a:solidFill>
                  <a:schemeClr val="accent2">
                    <a:lumMod val="75000"/>
                  </a:schemeClr>
                </a:solidFill>
              </a:rPr>
              <a:t>Five morphologically distinct zones of the epidermis can be identified. From the inner to the outer layer, these are: </a:t>
            </a:r>
            <a:br>
              <a:rPr lang="en-GB" dirty="0">
                <a:solidFill>
                  <a:schemeClr val="accent2">
                    <a:lumMod val="75000"/>
                  </a:schemeClr>
                </a:solidFill>
              </a:rPr>
            </a:br>
            <a:endParaRPr lang="en-GB" dirty="0">
              <a:solidFill>
                <a:schemeClr val="accent2">
                  <a:lumMod val="75000"/>
                </a:schemeClr>
              </a:solidFill>
            </a:endParaRPr>
          </a:p>
        </p:txBody>
      </p:sp>
      <p:sp>
        <p:nvSpPr>
          <p:cNvPr id="3" name="Content Placeholder 2">
            <a:extLst>
              <a:ext uri="{FF2B5EF4-FFF2-40B4-BE49-F238E27FC236}">
                <a16:creationId xmlns:a16="http://schemas.microsoft.com/office/drawing/2014/main" xmlns="" id="{57723EBA-20D5-4060-9580-D62E335DB8B5}"/>
              </a:ext>
            </a:extLst>
          </p:cNvPr>
          <p:cNvSpPr>
            <a:spLocks noGrp="1"/>
          </p:cNvSpPr>
          <p:nvPr>
            <p:ph idx="1"/>
          </p:nvPr>
        </p:nvSpPr>
        <p:spPr/>
        <p:txBody>
          <a:bodyPr>
            <a:normAutofit/>
          </a:bodyPr>
          <a:lstStyle/>
          <a:p>
            <a:endParaRPr lang="en-GB" dirty="0"/>
          </a:p>
          <a:p>
            <a:r>
              <a:rPr lang="en-GB" sz="1800" dirty="0">
                <a:solidFill>
                  <a:schemeClr val="accent6">
                    <a:lumMod val="50000"/>
                  </a:schemeClr>
                </a:solidFill>
              </a:rPr>
              <a:t>(1) </a:t>
            </a:r>
            <a:r>
              <a:rPr lang="en-GB" sz="1800" b="1" dirty="0">
                <a:solidFill>
                  <a:schemeClr val="accent6">
                    <a:lumMod val="50000"/>
                  </a:schemeClr>
                </a:solidFill>
              </a:rPr>
              <a:t>Stratum </a:t>
            </a:r>
            <a:r>
              <a:rPr lang="en-GB" sz="1800" b="1" dirty="0" err="1">
                <a:solidFill>
                  <a:schemeClr val="accent6">
                    <a:lumMod val="50000"/>
                  </a:schemeClr>
                </a:solidFill>
              </a:rPr>
              <a:t>basale</a:t>
            </a:r>
            <a:r>
              <a:rPr lang="en-GB" sz="1800" b="1" dirty="0">
                <a:solidFill>
                  <a:schemeClr val="accent6">
                    <a:lumMod val="50000"/>
                  </a:schemeClr>
                </a:solidFill>
              </a:rPr>
              <a:t> (germinativum</a:t>
            </a:r>
            <a:r>
              <a:rPr lang="en-GB" sz="1800" dirty="0">
                <a:solidFill>
                  <a:schemeClr val="accent6">
                    <a:lumMod val="50000"/>
                  </a:schemeClr>
                </a:solidFill>
              </a:rPr>
              <a:t>): consists of a single layer of basophilic columnar or cuboidal cells resting on the basement membrane. The stratum </a:t>
            </a:r>
            <a:r>
              <a:rPr lang="en-GB" sz="1800" dirty="0" err="1">
                <a:solidFill>
                  <a:schemeClr val="accent6">
                    <a:lumMod val="50000"/>
                  </a:schemeClr>
                </a:solidFill>
              </a:rPr>
              <a:t>basale</a:t>
            </a:r>
            <a:r>
              <a:rPr lang="en-GB" sz="1800" dirty="0">
                <a:solidFill>
                  <a:schemeClr val="accent6">
                    <a:lumMod val="50000"/>
                  </a:schemeClr>
                </a:solidFill>
              </a:rPr>
              <a:t>, containing stem cells, is characterized by intense mitotic activity. </a:t>
            </a:r>
          </a:p>
          <a:p>
            <a:r>
              <a:rPr lang="en-GB" sz="1800" dirty="0">
                <a:solidFill>
                  <a:srgbClr val="C00000"/>
                </a:solidFill>
              </a:rPr>
              <a:t>(2) </a:t>
            </a:r>
            <a:r>
              <a:rPr lang="en-GB" sz="1800" b="1" dirty="0">
                <a:solidFill>
                  <a:srgbClr val="C00000"/>
                </a:solidFill>
              </a:rPr>
              <a:t>Stratum spinosum</a:t>
            </a:r>
            <a:r>
              <a:rPr lang="en-GB" sz="1800" dirty="0">
                <a:solidFill>
                  <a:srgbClr val="C00000"/>
                </a:solidFill>
              </a:rPr>
              <a:t>: consists of cuboidal, or slightly flattened, cells with a central nucleus and a cytoplasm whose processes are filled with bundles of keratin filaments called tonofilaments play an important role in maintaining cohesion among</a:t>
            </a:r>
          </a:p>
        </p:txBody>
      </p:sp>
    </p:spTree>
    <p:extLst>
      <p:ext uri="{BB962C8B-B14F-4D97-AF65-F5344CB8AC3E}">
        <p14:creationId xmlns:p14="http://schemas.microsoft.com/office/powerpoint/2010/main" val="27406880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6303A2-4CB6-4417-95DC-EB3E5CB2715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B7F64AC5-B1F7-48EE-AED5-6E2A93DE0E21}"/>
              </a:ext>
            </a:extLst>
          </p:cNvPr>
          <p:cNvSpPr>
            <a:spLocks noGrp="1"/>
          </p:cNvSpPr>
          <p:nvPr>
            <p:ph idx="1"/>
          </p:nvPr>
        </p:nvSpPr>
        <p:spPr>
          <a:xfrm>
            <a:off x="508001" y="1216479"/>
            <a:ext cx="6447501" cy="4171793"/>
          </a:xfrm>
        </p:spPr>
        <p:txBody>
          <a:bodyPr>
            <a:normAutofit fontScale="92500" lnSpcReduction="20000"/>
          </a:bodyPr>
          <a:lstStyle/>
          <a:p>
            <a:endParaRPr lang="en-GB" dirty="0"/>
          </a:p>
          <a:p>
            <a:r>
              <a:rPr lang="en-GB" sz="1800" dirty="0">
                <a:solidFill>
                  <a:schemeClr val="accent2">
                    <a:lumMod val="75000"/>
                  </a:schemeClr>
                </a:solidFill>
              </a:rPr>
              <a:t>(3) </a:t>
            </a:r>
            <a:r>
              <a:rPr lang="en-GB" sz="1800" b="1" dirty="0">
                <a:solidFill>
                  <a:schemeClr val="accent2">
                    <a:lumMod val="75000"/>
                  </a:schemeClr>
                </a:solidFill>
              </a:rPr>
              <a:t>Stratum granulosum</a:t>
            </a:r>
            <a:r>
              <a:rPr lang="en-GB" sz="1800" dirty="0">
                <a:solidFill>
                  <a:schemeClr val="accent2">
                    <a:lumMod val="75000"/>
                  </a:schemeClr>
                </a:solidFill>
              </a:rPr>
              <a:t>: consists of 3-5  layers of flattened polygonal cells whose cytoplasm is filled with coarse basophilic  granules called keratohyalin granules. </a:t>
            </a:r>
          </a:p>
          <a:p>
            <a:r>
              <a:rPr lang="en-GB" sz="1800" dirty="0">
                <a:solidFill>
                  <a:schemeClr val="accent2">
                    <a:lumMod val="75000"/>
                  </a:schemeClr>
                </a:solidFill>
              </a:rPr>
              <a:t>The  function of this extruded material is similar to that of intercellular cement in that it acts as a barrier to penetration by foreign  materials</a:t>
            </a:r>
          </a:p>
          <a:p>
            <a:r>
              <a:rPr lang="en-GB" sz="1800" dirty="0">
                <a:solidFill>
                  <a:srgbClr val="FF0000"/>
                </a:solidFill>
              </a:rPr>
              <a:t>(4) </a:t>
            </a:r>
            <a:r>
              <a:rPr lang="en-GB" sz="1800" b="1" dirty="0">
                <a:solidFill>
                  <a:srgbClr val="FF0000"/>
                </a:solidFill>
              </a:rPr>
              <a:t>Stratum lucidum</a:t>
            </a:r>
            <a:r>
              <a:rPr lang="en-GB" sz="1800" dirty="0">
                <a:solidFill>
                  <a:srgbClr val="FF0000"/>
                </a:solidFill>
              </a:rPr>
              <a:t>: More apparent in thick skin, the stratum lucidum is a translucent, thin layer of extremely flattened eosinophilic epidermal cells. The organelles and nuclei are no longer evident.</a:t>
            </a:r>
          </a:p>
          <a:p>
            <a:r>
              <a:rPr lang="en-GB" sz="1800" dirty="0">
                <a:solidFill>
                  <a:schemeClr val="accent4">
                    <a:lumMod val="50000"/>
                  </a:schemeClr>
                </a:solidFill>
              </a:rPr>
              <a:t>(5) </a:t>
            </a:r>
            <a:r>
              <a:rPr lang="en-GB" sz="1800" b="1" dirty="0">
                <a:solidFill>
                  <a:schemeClr val="accent4">
                    <a:lumMod val="50000"/>
                  </a:schemeClr>
                </a:solidFill>
              </a:rPr>
              <a:t>Stratum corneum</a:t>
            </a:r>
            <a:r>
              <a:rPr lang="en-GB" sz="1800" dirty="0">
                <a:solidFill>
                  <a:schemeClr val="accent4">
                    <a:lumMod val="50000"/>
                  </a:schemeClr>
                </a:solidFill>
              </a:rPr>
              <a:t>: consists of 15-20 layers of flattened non-nucleated keratinized cells</a:t>
            </a:r>
          </a:p>
          <a:p>
            <a:r>
              <a:rPr lang="en-GB" sz="1800" dirty="0">
                <a:solidFill>
                  <a:schemeClr val="accent4">
                    <a:lumMod val="50000"/>
                  </a:schemeClr>
                </a:solidFill>
              </a:rPr>
              <a:t> and filled with keratin filaments embedded in an amorphous matrix</a:t>
            </a:r>
          </a:p>
          <a:p>
            <a:r>
              <a:rPr lang="en-GB" sz="1800" dirty="0">
                <a:solidFill>
                  <a:schemeClr val="accent4">
                    <a:lumMod val="50000"/>
                  </a:schemeClr>
                </a:solidFill>
              </a:rPr>
              <a:t>, they lose their desmosomes and become desquamated (sloughed off).  </a:t>
            </a:r>
          </a:p>
          <a:p>
            <a:endParaRPr lang="en-GB" sz="1800" dirty="0"/>
          </a:p>
          <a:p>
            <a:endParaRPr lang="en-GB" dirty="0"/>
          </a:p>
        </p:txBody>
      </p:sp>
    </p:spTree>
    <p:extLst>
      <p:ext uri="{BB962C8B-B14F-4D97-AF65-F5344CB8AC3E}">
        <p14:creationId xmlns:p14="http://schemas.microsoft.com/office/powerpoint/2010/main" val="41478651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48AAE0-3B8C-4990-8D7E-AC564D0DF6A4}"/>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3BDD636C-BB6A-48FF-A5E9-E4DA462455C7}"/>
              </a:ext>
            </a:extLst>
          </p:cNvPr>
          <p:cNvPicPr>
            <a:picLocks noGrp="1" noChangeAspect="1"/>
          </p:cNvPicPr>
          <p:nvPr>
            <p:ph idx="1"/>
          </p:nvPr>
        </p:nvPicPr>
        <p:blipFill>
          <a:blip r:embed="rId2"/>
          <a:stretch>
            <a:fillRect/>
          </a:stretch>
        </p:blipFill>
        <p:spPr>
          <a:xfrm>
            <a:off x="1195252" y="1149517"/>
            <a:ext cx="5342708" cy="4663843"/>
          </a:xfrm>
          <a:prstGeom prst="rect">
            <a:avLst/>
          </a:prstGeom>
        </p:spPr>
      </p:pic>
    </p:spTree>
    <p:extLst>
      <p:ext uri="{BB962C8B-B14F-4D97-AF65-F5344CB8AC3E}">
        <p14:creationId xmlns:p14="http://schemas.microsoft.com/office/powerpoint/2010/main" val="560777762"/>
      </p:ext>
    </p:extLst>
  </p:cSld>
  <p:clrMapOvr>
    <a:masterClrMapping/>
  </p:clrMapOvr>
  <p:transition spd="slow">
    <p:cove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401279-82BB-4D14-BB22-4DB095C352B1}"/>
              </a:ext>
            </a:extLst>
          </p:cNvPr>
          <p:cNvSpPr>
            <a:spLocks noGrp="1"/>
          </p:cNvSpPr>
          <p:nvPr>
            <p:ph type="title"/>
          </p:nvPr>
        </p:nvSpPr>
        <p:spPr/>
        <p:txBody>
          <a:bodyPr>
            <a:normAutofit fontScale="90000"/>
          </a:bodyPr>
          <a:lstStyle/>
          <a:p>
            <a:r>
              <a:rPr lang="en-GB" b="1" dirty="0">
                <a:solidFill>
                  <a:schemeClr val="accent2">
                    <a:lumMod val="50000"/>
                  </a:schemeClr>
                </a:solidFill>
              </a:rPr>
              <a:t>Cells of the epidermis </a:t>
            </a:r>
            <a:r>
              <a:rPr lang="en-GB" dirty="0"/>
              <a:t/>
            </a:r>
            <a:br>
              <a:rPr lang="en-GB" dirty="0"/>
            </a:br>
            <a:endParaRPr lang="en-GB" dirty="0"/>
          </a:p>
        </p:txBody>
      </p:sp>
      <p:sp>
        <p:nvSpPr>
          <p:cNvPr id="3" name="Content Placeholder 2">
            <a:extLst>
              <a:ext uri="{FF2B5EF4-FFF2-40B4-BE49-F238E27FC236}">
                <a16:creationId xmlns:a16="http://schemas.microsoft.com/office/drawing/2014/main" xmlns="" id="{84342144-9E21-4694-A2B1-5C56A22BBE3F}"/>
              </a:ext>
            </a:extLst>
          </p:cNvPr>
          <p:cNvSpPr>
            <a:spLocks noGrp="1"/>
          </p:cNvSpPr>
          <p:nvPr>
            <p:ph idx="1"/>
          </p:nvPr>
        </p:nvSpPr>
        <p:spPr>
          <a:xfrm>
            <a:off x="508001" y="1876153"/>
            <a:ext cx="6447501" cy="3512119"/>
          </a:xfrm>
        </p:spPr>
        <p:txBody>
          <a:bodyPr>
            <a:normAutofit lnSpcReduction="10000"/>
          </a:bodyPr>
          <a:lstStyle/>
          <a:p>
            <a:r>
              <a:rPr lang="en-GB" sz="1800" dirty="0"/>
              <a:t>•</a:t>
            </a:r>
            <a:r>
              <a:rPr lang="en-GB" sz="1800" b="1" dirty="0"/>
              <a:t>Keratinocytes:  </a:t>
            </a:r>
            <a:r>
              <a:rPr lang="en-GB" sz="1800" dirty="0"/>
              <a:t>are produced by mitosis of stem cells in stratum </a:t>
            </a:r>
            <a:r>
              <a:rPr lang="en-GB" sz="1800" dirty="0" err="1"/>
              <a:t>basale</a:t>
            </a:r>
            <a:r>
              <a:rPr lang="en-GB" sz="1800" dirty="0"/>
              <a:t> or mitosis of keratinocytes in deepest part of stratum spinosum</a:t>
            </a:r>
          </a:p>
          <a:p>
            <a:r>
              <a:rPr lang="en-GB" sz="1800" dirty="0"/>
              <a:t>–Mitosis requires abundant oxygen and nutrients, so once cells migrate away from blood vessels of the dermis, mitosis cannot occur</a:t>
            </a:r>
          </a:p>
          <a:p>
            <a:r>
              <a:rPr lang="en-GB" sz="1800" dirty="0"/>
              <a:t>•New keratinocytes push older ones toward the surface</a:t>
            </a:r>
          </a:p>
          <a:p>
            <a:r>
              <a:rPr lang="en-GB" sz="1800" dirty="0"/>
              <a:t>•</a:t>
            </a:r>
            <a:r>
              <a:rPr lang="en-GB" sz="1800" b="1" dirty="0"/>
              <a:t>Over time, keratinocytes flatten</a:t>
            </a:r>
            <a:endParaRPr lang="en-GB" sz="1800" dirty="0"/>
          </a:p>
          <a:p>
            <a:r>
              <a:rPr lang="en-GB" sz="1800" dirty="0"/>
              <a:t>•In </a:t>
            </a:r>
            <a:r>
              <a:rPr lang="en-GB" sz="1800" b="1" dirty="0"/>
              <a:t>30 to 40 days </a:t>
            </a:r>
            <a:r>
              <a:rPr lang="en-GB" sz="1800" dirty="0"/>
              <a:t>a keratinocyte makes its way to the skin surface and flakes off (exfoliates)</a:t>
            </a:r>
          </a:p>
          <a:p>
            <a:r>
              <a:rPr lang="en-GB" sz="1800" dirty="0"/>
              <a:t>–Slower in old age</a:t>
            </a:r>
          </a:p>
          <a:p>
            <a:r>
              <a:rPr lang="en-GB" sz="1800" dirty="0"/>
              <a:t>–Faster in injured or stressed skin </a:t>
            </a:r>
            <a:endParaRPr lang="en-GB" dirty="0"/>
          </a:p>
        </p:txBody>
      </p:sp>
    </p:spTree>
    <p:extLst>
      <p:ext uri="{BB962C8B-B14F-4D97-AF65-F5344CB8AC3E}">
        <p14:creationId xmlns:p14="http://schemas.microsoft.com/office/powerpoint/2010/main" val="16558899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2BC290-BFA4-4C8A-985A-9E99A1AB7C0A}"/>
              </a:ext>
            </a:extLst>
          </p:cNvPr>
          <p:cNvSpPr>
            <a:spLocks noGrp="1"/>
          </p:cNvSpPr>
          <p:nvPr>
            <p:ph type="title"/>
          </p:nvPr>
        </p:nvSpPr>
        <p:spPr>
          <a:xfrm>
            <a:off x="579846" y="946753"/>
            <a:ext cx="6447501" cy="733457"/>
          </a:xfrm>
        </p:spPr>
        <p:txBody>
          <a:bodyPr>
            <a:normAutofit fontScale="90000"/>
          </a:bodyPr>
          <a:lstStyle/>
          <a:p>
            <a:r>
              <a:rPr lang="en-GB" b="1" dirty="0">
                <a:solidFill>
                  <a:schemeClr val="accent2">
                    <a:lumMod val="50000"/>
                  </a:schemeClr>
                </a:solidFill>
              </a:rPr>
              <a:t>B-</a:t>
            </a:r>
            <a:r>
              <a:rPr lang="en-GB" b="1" dirty="0" err="1">
                <a:solidFill>
                  <a:schemeClr val="accent2">
                    <a:lumMod val="50000"/>
                  </a:schemeClr>
                </a:solidFill>
              </a:rPr>
              <a:t>Nonkeratinocytes</a:t>
            </a:r>
            <a:r>
              <a:rPr lang="en-GB" b="1" dirty="0">
                <a:solidFill>
                  <a:schemeClr val="accent2">
                    <a:lumMod val="50000"/>
                  </a:schemeClr>
                </a:solidFill>
              </a:rPr>
              <a:t> </a:t>
            </a:r>
            <a:endParaRPr lang="en-GB" dirty="0"/>
          </a:p>
        </p:txBody>
      </p:sp>
      <p:sp>
        <p:nvSpPr>
          <p:cNvPr id="3" name="Content Placeholder 2">
            <a:extLst>
              <a:ext uri="{FF2B5EF4-FFF2-40B4-BE49-F238E27FC236}">
                <a16:creationId xmlns:a16="http://schemas.microsoft.com/office/drawing/2014/main" xmlns="" id="{DD307614-50DA-4384-8B36-46503969EAAA}"/>
              </a:ext>
            </a:extLst>
          </p:cNvPr>
          <p:cNvSpPr>
            <a:spLocks noGrp="1"/>
          </p:cNvSpPr>
          <p:nvPr>
            <p:ph idx="1"/>
          </p:nvPr>
        </p:nvSpPr>
        <p:spPr>
          <a:xfrm>
            <a:off x="508001" y="1634491"/>
            <a:ext cx="6447501" cy="3753782"/>
          </a:xfrm>
        </p:spPr>
        <p:txBody>
          <a:bodyPr>
            <a:normAutofit lnSpcReduction="10000"/>
          </a:bodyPr>
          <a:lstStyle/>
          <a:p>
            <a:r>
              <a:rPr lang="en-GB" dirty="0"/>
              <a:t>(1) </a:t>
            </a:r>
            <a:r>
              <a:rPr lang="en-GB" sz="1800" b="1" dirty="0">
                <a:solidFill>
                  <a:srgbClr val="FF0000"/>
                </a:solidFill>
              </a:rPr>
              <a:t>Melanocytes</a:t>
            </a:r>
            <a:r>
              <a:rPr lang="en-GB" dirty="0"/>
              <a:t>: </a:t>
            </a:r>
          </a:p>
          <a:p>
            <a:r>
              <a:rPr lang="en-GB" sz="1800" dirty="0"/>
              <a:t>are round to columnar Cells </a:t>
            </a:r>
            <a:endParaRPr lang="ar-AE" sz="1800" dirty="0"/>
          </a:p>
          <a:p>
            <a:r>
              <a:rPr lang="en-GB" sz="1800" dirty="0"/>
              <a:t> are located among the cells of the stratum </a:t>
            </a:r>
            <a:r>
              <a:rPr lang="en-GB" sz="1800" dirty="0" err="1"/>
              <a:t>basale</a:t>
            </a:r>
            <a:r>
              <a:rPr lang="en-GB" sz="1800" dirty="0"/>
              <a:t>; </a:t>
            </a:r>
            <a:endParaRPr lang="ar-AE" sz="1800" dirty="0"/>
          </a:p>
          <a:p>
            <a:r>
              <a:rPr lang="en-GB" sz="1800" dirty="0"/>
              <a:t>their long, processes extend from the superficial surfaces of the  cells and penetrate the intercellular spaces of the stratum spinosum </a:t>
            </a:r>
          </a:p>
          <a:p>
            <a:r>
              <a:rPr lang="en-GB" sz="1800" dirty="0"/>
              <a:t>are responsible for  the production and secretion of </a:t>
            </a:r>
            <a:r>
              <a:rPr lang="en-GB" sz="1800" dirty="0">
                <a:solidFill>
                  <a:srgbClr val="FF0000"/>
                </a:solidFill>
              </a:rPr>
              <a:t>melanin</a:t>
            </a:r>
            <a:r>
              <a:rPr lang="en-GB" sz="1800" dirty="0"/>
              <a:t>. </a:t>
            </a:r>
          </a:p>
          <a:p>
            <a:r>
              <a:rPr lang="en-GB" sz="1800" dirty="0"/>
              <a:t>The difference in skin pigmentation is  related more to </a:t>
            </a:r>
            <a:r>
              <a:rPr lang="en-GB" sz="1800" dirty="0">
                <a:solidFill>
                  <a:srgbClr val="FF0000"/>
                </a:solidFill>
              </a:rPr>
              <a:t>location</a:t>
            </a:r>
            <a:r>
              <a:rPr lang="en-GB" sz="1800" dirty="0"/>
              <a:t> of the melanin than to the total number of melanocytes in the  skin. </a:t>
            </a:r>
          </a:p>
          <a:p>
            <a:r>
              <a:rPr lang="en-GB" sz="1800" dirty="0"/>
              <a:t>exposure to ultraviolet radiation increases </a:t>
            </a:r>
            <a:r>
              <a:rPr lang="en-GB" sz="1800" dirty="0">
                <a:solidFill>
                  <a:srgbClr val="FF0000"/>
                </a:solidFill>
              </a:rPr>
              <a:t>the size and functional activity of the melanocytes</a:t>
            </a:r>
          </a:p>
          <a:p>
            <a:endParaRPr lang="en-GB" dirty="0"/>
          </a:p>
        </p:txBody>
      </p:sp>
    </p:spTree>
    <p:extLst>
      <p:ext uri="{BB962C8B-B14F-4D97-AF65-F5344CB8AC3E}">
        <p14:creationId xmlns:p14="http://schemas.microsoft.com/office/powerpoint/2010/main" val="6011573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 </a:t>
            </a:r>
            <a:r>
              <a:rPr lang="en-US" sz="3600" dirty="0"/>
              <a:t>is the branch of biology that studies the microscopic anatomy of biological tissues</a:t>
            </a:r>
          </a:p>
          <a:p>
            <a:r>
              <a:rPr lang="en-US" sz="3600" dirty="0"/>
              <a:t>In biology, tissue is an assembly of similar cells and their extracellular matrix from the same embryonic origin that together carry out a specific function</a:t>
            </a:r>
          </a:p>
        </p:txBody>
      </p:sp>
    </p:spTree>
    <p:extLst>
      <p:ext uri="{BB962C8B-B14F-4D97-AF65-F5344CB8AC3E}">
        <p14:creationId xmlns:p14="http://schemas.microsoft.com/office/powerpoint/2010/main" val="233354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GB" dirty="0"/>
              <a:t> </a:t>
            </a:r>
            <a:br>
              <a:rPr lang="en-GB" dirty="0"/>
            </a:br>
            <a:r>
              <a:rPr lang="en-GB" dirty="0"/>
              <a:t/>
            </a:r>
            <a:br>
              <a:rPr lang="en-GB" dirty="0"/>
            </a:br>
            <a:r>
              <a:rPr lang="en-GB" dirty="0"/>
              <a:t/>
            </a:r>
            <a:br>
              <a:rPr lang="en-GB" dirty="0"/>
            </a:br>
            <a:r>
              <a:rPr lang="en-GB" dirty="0"/>
              <a:t/>
            </a:r>
            <a:br>
              <a:rPr lang="en-GB" dirty="0"/>
            </a:br>
            <a:r>
              <a:rPr lang="en-GB" dirty="0"/>
              <a:t/>
            </a:r>
            <a:br>
              <a:rPr lang="en-GB" dirty="0"/>
            </a:br>
            <a:endParaRPr lang="en-US"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a:t>Columnar epithelium is a very common type of epithelial tissue that is found at various sites of the human body. </a:t>
            </a:r>
          </a:p>
          <a:p>
            <a:r>
              <a:rPr lang="en-US" dirty="0"/>
              <a:t>Simple columnar epithelium covers the lining of most parts of the gastrointestinal tract (including the stomach and small intestine), parts of the respiratory tract and the uterus.</a:t>
            </a:r>
          </a:p>
        </p:txBody>
      </p:sp>
      <p:sp>
        <p:nvSpPr>
          <p:cNvPr id="4" name="Rectangle 3"/>
          <p:cNvSpPr/>
          <p:nvPr/>
        </p:nvSpPr>
        <p:spPr>
          <a:xfrm>
            <a:off x="838200" y="152400"/>
            <a:ext cx="7092647" cy="1754326"/>
          </a:xfrm>
          <a:prstGeom prst="rect">
            <a:avLst/>
          </a:prstGeom>
          <a:noFill/>
        </p:spPr>
        <p:txBody>
          <a:bodyPr wrap="none" lIns="91440" tIns="45720" rIns="91440" bIns="45720">
            <a:spAutoFit/>
          </a:bodyPr>
          <a:lstStyle/>
          <a:p>
            <a:pPr algn="ctr"/>
            <a:r>
              <a:rPr lang="en-US" sz="5400" dirty="0"/>
              <a:t>3.Columnar epithelium</a:t>
            </a:r>
            <a:br>
              <a:rPr lang="en-US" sz="5400" dirty="0"/>
            </a:b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1923998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3D0D92-EDFF-4BF9-B6B3-11BEFD7B9209}"/>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F65F0CE6-4C43-4FE8-99E3-98ACE4E36662}"/>
              </a:ext>
            </a:extLst>
          </p:cNvPr>
          <p:cNvPicPr>
            <a:picLocks noGrp="1" noChangeAspect="1"/>
          </p:cNvPicPr>
          <p:nvPr>
            <p:ph idx="1"/>
          </p:nvPr>
        </p:nvPicPr>
        <p:blipFill>
          <a:blip r:embed="rId2"/>
          <a:stretch>
            <a:fillRect/>
          </a:stretch>
        </p:blipFill>
        <p:spPr>
          <a:xfrm>
            <a:off x="1529194" y="1177291"/>
            <a:ext cx="4825886" cy="3977969"/>
          </a:xfrm>
          <a:prstGeom prst="rect">
            <a:avLst/>
          </a:prstGeom>
        </p:spPr>
      </p:pic>
    </p:spTree>
    <p:extLst>
      <p:ext uri="{BB962C8B-B14F-4D97-AF65-F5344CB8AC3E}">
        <p14:creationId xmlns:p14="http://schemas.microsoft.com/office/powerpoint/2010/main" val="35757119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F1C7BCA-F3CC-435A-8B55-57568364E414}"/>
              </a:ext>
            </a:extLst>
          </p:cNvPr>
          <p:cNvSpPr>
            <a:spLocks noGrp="1"/>
          </p:cNvSpPr>
          <p:nvPr>
            <p:ph idx="1"/>
          </p:nvPr>
        </p:nvSpPr>
        <p:spPr>
          <a:xfrm>
            <a:off x="508001" y="1693273"/>
            <a:ext cx="6447501" cy="3694999"/>
          </a:xfrm>
        </p:spPr>
        <p:txBody>
          <a:bodyPr/>
          <a:lstStyle/>
          <a:p>
            <a:endParaRPr lang="en-GB" dirty="0"/>
          </a:p>
          <a:p>
            <a:r>
              <a:rPr lang="en-GB" sz="1800" dirty="0">
                <a:solidFill>
                  <a:srgbClr val="FF0000"/>
                </a:solidFill>
              </a:rPr>
              <a:t>(2) </a:t>
            </a:r>
            <a:r>
              <a:rPr lang="en-GB" sz="1800" b="1" dirty="0">
                <a:solidFill>
                  <a:srgbClr val="FF0000"/>
                </a:solidFill>
              </a:rPr>
              <a:t>Langerhans Cells</a:t>
            </a:r>
            <a:r>
              <a:rPr lang="en-GB" sz="1800" dirty="0">
                <a:solidFill>
                  <a:srgbClr val="FF0000"/>
                </a:solidFill>
              </a:rPr>
              <a:t>: </a:t>
            </a:r>
            <a:r>
              <a:rPr lang="en-GB" sz="1800" dirty="0"/>
              <a:t>star-shaped cells found mainly in </a:t>
            </a:r>
            <a:r>
              <a:rPr lang="en-GB" sz="1800" dirty="0">
                <a:solidFill>
                  <a:schemeClr val="accent1">
                    <a:lumMod val="50000"/>
                  </a:schemeClr>
                </a:solidFill>
              </a:rPr>
              <a:t>the stratum spinosum </a:t>
            </a:r>
            <a:r>
              <a:rPr lang="en-GB" sz="1800" dirty="0"/>
              <a:t>of the epidermis, they have a significant role in immunologic skin reactions </a:t>
            </a:r>
          </a:p>
          <a:p>
            <a:pPr marL="0" indent="0">
              <a:buNone/>
            </a:pPr>
            <a:endParaRPr lang="en-GB" sz="1800" dirty="0"/>
          </a:p>
          <a:p>
            <a:r>
              <a:rPr lang="en-GB" sz="1800" dirty="0">
                <a:solidFill>
                  <a:srgbClr val="FF0000"/>
                </a:solidFill>
              </a:rPr>
              <a:t>(3) </a:t>
            </a:r>
            <a:r>
              <a:rPr lang="en-GB" sz="1800" b="1" dirty="0">
                <a:solidFill>
                  <a:srgbClr val="FF0000"/>
                </a:solidFill>
              </a:rPr>
              <a:t>Merkel's Cells</a:t>
            </a:r>
            <a:r>
              <a:rPr lang="en-GB" sz="1800" dirty="0">
                <a:solidFill>
                  <a:srgbClr val="FF0000"/>
                </a:solidFill>
              </a:rPr>
              <a:t>: </a:t>
            </a:r>
            <a:r>
              <a:rPr lang="en-GB" sz="1800" dirty="0"/>
              <a:t>generally present in the thick skin of palms and soles (scattered among cells of the </a:t>
            </a:r>
            <a:r>
              <a:rPr lang="en-GB" sz="1800" dirty="0">
                <a:solidFill>
                  <a:schemeClr val="accent1">
                    <a:lumMod val="50000"/>
                  </a:schemeClr>
                </a:solidFill>
              </a:rPr>
              <a:t>stratum </a:t>
            </a:r>
            <a:r>
              <a:rPr lang="en-GB" sz="1800" dirty="0" err="1">
                <a:solidFill>
                  <a:schemeClr val="accent1">
                    <a:lumMod val="50000"/>
                  </a:schemeClr>
                </a:solidFill>
              </a:rPr>
              <a:t>basale</a:t>
            </a:r>
            <a:r>
              <a:rPr lang="en-GB" sz="1800" dirty="0"/>
              <a:t>), somewhat resemble the epidermal epithelial cells but have small dense granules in their cytoplasm. These cells may serve as sensory mechanoreceptors. </a:t>
            </a:r>
          </a:p>
          <a:p>
            <a:endParaRPr lang="en-GB" dirty="0"/>
          </a:p>
        </p:txBody>
      </p:sp>
    </p:spTree>
    <p:extLst>
      <p:ext uri="{BB962C8B-B14F-4D97-AF65-F5344CB8AC3E}">
        <p14:creationId xmlns:p14="http://schemas.microsoft.com/office/powerpoint/2010/main" val="1707371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A634C8-7575-4580-9DB7-722E5D11A2FF}"/>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E33A98F7-317B-4755-992A-7F819B88DD45}"/>
              </a:ext>
            </a:extLst>
          </p:cNvPr>
          <p:cNvPicPr>
            <a:picLocks noGrp="1" noChangeAspect="1"/>
          </p:cNvPicPr>
          <p:nvPr>
            <p:ph idx="1"/>
          </p:nvPr>
        </p:nvPicPr>
        <p:blipFill>
          <a:blip r:embed="rId2"/>
          <a:stretch>
            <a:fillRect/>
          </a:stretch>
        </p:blipFill>
        <p:spPr>
          <a:xfrm>
            <a:off x="84910" y="1105445"/>
            <a:ext cx="3565703" cy="3147050"/>
          </a:xfrm>
          <a:prstGeom prst="rect">
            <a:avLst/>
          </a:prstGeom>
        </p:spPr>
      </p:pic>
      <p:pic>
        <p:nvPicPr>
          <p:cNvPr id="1026" name="Picture 2" descr="Keratinocytes: Their Purpose, Their Subtypes and Their Lifecycle - Tempo  Bioscience">
            <a:extLst>
              <a:ext uri="{FF2B5EF4-FFF2-40B4-BE49-F238E27FC236}">
                <a16:creationId xmlns:a16="http://schemas.microsoft.com/office/drawing/2014/main" xmlns="" id="{D7C4E1AF-E05F-47CF-90B3-3C4944613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383" y="948691"/>
            <a:ext cx="4565746" cy="3611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9243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437177-07CE-405E-A341-53D969F26B93}"/>
              </a:ext>
            </a:extLst>
          </p:cNvPr>
          <p:cNvSpPr>
            <a:spLocks noGrp="1"/>
          </p:cNvSpPr>
          <p:nvPr>
            <p:ph type="title"/>
          </p:nvPr>
        </p:nvSpPr>
        <p:spPr/>
        <p:txBody>
          <a:bodyPr/>
          <a:lstStyle/>
          <a:p>
            <a:endParaRPr lang="en-GB"/>
          </a:p>
        </p:txBody>
      </p:sp>
      <p:pic>
        <p:nvPicPr>
          <p:cNvPr id="2050" name="Picture 2" descr="Keratinocyte skin cell hi-res stock photography and images - Alamy">
            <a:extLst>
              <a:ext uri="{FF2B5EF4-FFF2-40B4-BE49-F238E27FC236}">
                <a16:creationId xmlns:a16="http://schemas.microsoft.com/office/drawing/2014/main" xmlns="" id="{EEAC7304-E284-412E-81F0-E094879CC961}"/>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892" b="6350"/>
          <a:stretch/>
        </p:blipFill>
        <p:spPr bwMode="auto">
          <a:xfrm>
            <a:off x="1894555" y="1167984"/>
            <a:ext cx="4349492" cy="4375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8910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1C8D35-6C1F-4846-871D-BE8AB42D4779}"/>
              </a:ext>
            </a:extLst>
          </p:cNvPr>
          <p:cNvSpPr>
            <a:spLocks noGrp="1"/>
          </p:cNvSpPr>
          <p:nvPr>
            <p:ph type="title"/>
          </p:nvPr>
        </p:nvSpPr>
        <p:spPr/>
        <p:txBody>
          <a:bodyPr/>
          <a:lstStyle/>
          <a:p>
            <a:r>
              <a:rPr lang="en-GB" b="1" dirty="0">
                <a:solidFill>
                  <a:schemeClr val="accent2">
                    <a:lumMod val="50000"/>
                  </a:schemeClr>
                </a:solidFill>
              </a:rPr>
              <a:t>The Dermis</a:t>
            </a:r>
            <a:endParaRPr lang="en-GB" dirty="0">
              <a:solidFill>
                <a:schemeClr val="accent2">
                  <a:lumMod val="50000"/>
                </a:schemeClr>
              </a:solidFill>
            </a:endParaRPr>
          </a:p>
        </p:txBody>
      </p:sp>
      <p:sp>
        <p:nvSpPr>
          <p:cNvPr id="3" name="Content Placeholder 2">
            <a:extLst>
              <a:ext uri="{FF2B5EF4-FFF2-40B4-BE49-F238E27FC236}">
                <a16:creationId xmlns:a16="http://schemas.microsoft.com/office/drawing/2014/main" xmlns="" id="{1DE81B5E-56F8-4E59-BE85-74E92461AEFF}"/>
              </a:ext>
            </a:extLst>
          </p:cNvPr>
          <p:cNvSpPr>
            <a:spLocks noGrp="1"/>
          </p:cNvSpPr>
          <p:nvPr>
            <p:ph idx="1"/>
          </p:nvPr>
        </p:nvSpPr>
        <p:spPr>
          <a:xfrm>
            <a:off x="508001" y="2026376"/>
            <a:ext cx="6447501" cy="3361896"/>
          </a:xfrm>
        </p:spPr>
        <p:txBody>
          <a:bodyPr>
            <a:normAutofit fontScale="77500" lnSpcReduction="20000"/>
          </a:bodyPr>
          <a:lstStyle/>
          <a:p>
            <a:r>
              <a:rPr lang="en-GB" dirty="0"/>
              <a:t>•</a:t>
            </a:r>
            <a:r>
              <a:rPr lang="en-GB" b="1" dirty="0"/>
              <a:t>Dermis</a:t>
            </a:r>
            <a:r>
              <a:rPr lang="en-GB" dirty="0"/>
              <a:t>—connective tissue layer beneath epidermis</a:t>
            </a:r>
          </a:p>
          <a:p>
            <a:r>
              <a:rPr lang="en-GB" dirty="0"/>
              <a:t>–Ranges from 0.2 mm (eyelids) to 4 mm (palms, soles)</a:t>
            </a:r>
          </a:p>
          <a:p>
            <a:r>
              <a:rPr lang="en-GB" dirty="0"/>
              <a:t>–Composed mainly of collagen </a:t>
            </a:r>
          </a:p>
          <a:p>
            <a:r>
              <a:rPr lang="en-GB" dirty="0"/>
              <a:t>–Well supplied with blood vessels, sweat glands, sebaceous glands, and nerve endings</a:t>
            </a:r>
          </a:p>
          <a:p>
            <a:r>
              <a:rPr lang="en-GB" dirty="0"/>
              <a:t>–Houses hair follicles and nail roots</a:t>
            </a:r>
          </a:p>
          <a:p>
            <a:r>
              <a:rPr lang="en-GB" dirty="0"/>
              <a:t>–Is the tissue of the skin to which skeletal muscles attach and cause facial expressions of emotion</a:t>
            </a:r>
          </a:p>
          <a:p>
            <a:r>
              <a:rPr lang="en-GB" dirty="0"/>
              <a:t>–•</a:t>
            </a:r>
            <a:r>
              <a:rPr lang="en-GB" b="1" dirty="0"/>
              <a:t>Dermal papillae </a:t>
            </a:r>
            <a:r>
              <a:rPr lang="en-GB" dirty="0"/>
              <a:t>are upward, finger-like extensions of dermis</a:t>
            </a:r>
          </a:p>
          <a:p>
            <a:r>
              <a:rPr lang="en-GB" dirty="0"/>
              <a:t>•</a:t>
            </a:r>
            <a:r>
              <a:rPr lang="en-GB" b="1" dirty="0"/>
              <a:t>Epidermal ridges </a:t>
            </a:r>
            <a:r>
              <a:rPr lang="en-GB" dirty="0"/>
              <a:t>are downward waves of epidermis</a:t>
            </a:r>
          </a:p>
          <a:p>
            <a:endParaRPr lang="en-GB" dirty="0"/>
          </a:p>
        </p:txBody>
      </p:sp>
    </p:spTree>
    <p:extLst>
      <p:ext uri="{BB962C8B-B14F-4D97-AF65-F5344CB8AC3E}">
        <p14:creationId xmlns:p14="http://schemas.microsoft.com/office/powerpoint/2010/main" val="32253682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AA08BD0-F073-4DF7-B8C9-D31F0A65DD2A}"/>
              </a:ext>
            </a:extLst>
          </p:cNvPr>
          <p:cNvSpPr>
            <a:spLocks noGrp="1"/>
          </p:cNvSpPr>
          <p:nvPr>
            <p:ph idx="1"/>
          </p:nvPr>
        </p:nvSpPr>
        <p:spPr>
          <a:xfrm>
            <a:off x="508001" y="1164228"/>
            <a:ext cx="6447501" cy="4224044"/>
          </a:xfrm>
        </p:spPr>
        <p:txBody>
          <a:bodyPr>
            <a:normAutofit fontScale="62500" lnSpcReduction="20000"/>
          </a:bodyPr>
          <a:lstStyle/>
          <a:p>
            <a:endParaRPr lang="en-GB" dirty="0"/>
          </a:p>
          <a:p>
            <a:r>
              <a:rPr lang="en-GB" b="1" dirty="0"/>
              <a:t>2- Dermis (Corium) </a:t>
            </a:r>
            <a:endParaRPr lang="en-GB" dirty="0"/>
          </a:p>
          <a:p>
            <a:r>
              <a:rPr lang="en-GB" dirty="0"/>
              <a:t>The dermis is the connective tissue that supports the epidermis and binds it to the subcutaneous tissue (hypodermis). </a:t>
            </a:r>
            <a:endParaRPr lang="ar-AE" dirty="0"/>
          </a:p>
          <a:p>
            <a:r>
              <a:rPr lang="en-GB" dirty="0"/>
              <a:t>The thickness of the dermis varies according to the region of the body and reaches its maximum on the back.</a:t>
            </a:r>
            <a:endParaRPr lang="ar-AE" dirty="0"/>
          </a:p>
          <a:p>
            <a:r>
              <a:rPr lang="en-GB" dirty="0"/>
              <a:t> The surface of the dermis is very irregular and has many projections (dermal papillae) with projections (epidermal pegs or ridges) of the epidermis.</a:t>
            </a:r>
            <a:endParaRPr lang="ar-AE" dirty="0"/>
          </a:p>
          <a:p>
            <a:r>
              <a:rPr lang="en-GB" dirty="0"/>
              <a:t> The dermis has a rich network of blood which play a very important role in temperature regulation, and lymph vessels in addition to rich supply of nerves in the dermis. </a:t>
            </a:r>
          </a:p>
          <a:p>
            <a:r>
              <a:rPr lang="en-GB" dirty="0"/>
              <a:t>Normally, the dermis is thicker in men than in women and on the dorsal than on the ventral surfaces of the body. </a:t>
            </a:r>
            <a:endParaRPr lang="ar-AE" dirty="0"/>
          </a:p>
          <a:p>
            <a:r>
              <a:rPr lang="en-GB" b="1" dirty="0"/>
              <a:t>The dermis contains 2 </a:t>
            </a:r>
            <a:r>
              <a:rPr lang="en-GB" dirty="0"/>
              <a:t>layers with rather indistinct boundaries-the outermost </a:t>
            </a:r>
            <a:r>
              <a:rPr lang="en-GB" b="1" dirty="0">
                <a:solidFill>
                  <a:schemeClr val="accent1">
                    <a:lumMod val="50000"/>
                  </a:schemeClr>
                </a:solidFill>
              </a:rPr>
              <a:t>papillary layer, and the deeper reticular layer </a:t>
            </a:r>
          </a:p>
        </p:txBody>
      </p:sp>
    </p:spTree>
    <p:extLst>
      <p:ext uri="{BB962C8B-B14F-4D97-AF65-F5344CB8AC3E}">
        <p14:creationId xmlns:p14="http://schemas.microsoft.com/office/powerpoint/2010/main" val="1511230649"/>
      </p:ext>
    </p:extLst>
  </p:cSld>
  <p:clrMapOvr>
    <a:masterClrMapping/>
  </p:clrMapOvr>
  <p:transition spd="slow">
    <p:cove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C376C55-D781-4FED-980F-266D5F71FD09}"/>
              </a:ext>
            </a:extLst>
          </p:cNvPr>
          <p:cNvSpPr>
            <a:spLocks noGrp="1"/>
          </p:cNvSpPr>
          <p:nvPr>
            <p:ph idx="1"/>
          </p:nvPr>
        </p:nvSpPr>
        <p:spPr>
          <a:xfrm>
            <a:off x="599441" y="1230189"/>
            <a:ext cx="6447501" cy="2910580"/>
          </a:xfrm>
        </p:spPr>
        <p:txBody>
          <a:bodyPr>
            <a:normAutofit fontScale="92500" lnSpcReduction="20000"/>
          </a:bodyPr>
          <a:lstStyle/>
          <a:p>
            <a:endParaRPr lang="en-GB" dirty="0"/>
          </a:p>
          <a:p>
            <a:r>
              <a:rPr lang="en-GB" sz="1800" dirty="0"/>
              <a:t>(1) </a:t>
            </a:r>
            <a:r>
              <a:rPr lang="en-GB" sz="1800" b="1" dirty="0"/>
              <a:t>The papillary layer</a:t>
            </a:r>
            <a:r>
              <a:rPr lang="en-GB" sz="1800" dirty="0"/>
              <a:t>: is thin and composed of loose connective tissue; </a:t>
            </a:r>
            <a:endParaRPr lang="ar-AE" sz="1800" dirty="0"/>
          </a:p>
          <a:p>
            <a:r>
              <a:rPr lang="en-GB" sz="1800" dirty="0"/>
              <a:t>fibroblasts and other connective tissue cells, such as mast cells, macrophages, and plasma cells are present.</a:t>
            </a:r>
            <a:endParaRPr lang="ar-AE" sz="1800" dirty="0"/>
          </a:p>
          <a:p>
            <a:r>
              <a:rPr lang="en-GB" sz="1800" dirty="0"/>
              <a:t> Extravasated leukocytes are also seen. </a:t>
            </a:r>
            <a:endParaRPr lang="ar-AE" sz="1800" dirty="0"/>
          </a:p>
          <a:p>
            <a:endParaRPr lang="ar-AE" sz="1800" dirty="0"/>
          </a:p>
          <a:p>
            <a:endParaRPr lang="en-GB" sz="1800" dirty="0"/>
          </a:p>
          <a:p>
            <a:r>
              <a:rPr lang="en-GB" sz="1800" dirty="0"/>
              <a:t>(2) </a:t>
            </a:r>
            <a:r>
              <a:rPr lang="en-GB" sz="1800" b="1" dirty="0"/>
              <a:t>The reticular layer: </a:t>
            </a:r>
            <a:r>
              <a:rPr lang="en-GB" sz="1800" dirty="0"/>
              <a:t>is thicker, composed of irregular dense connective tissue (mainly type I collagen), and therefore has more </a:t>
            </a:r>
            <a:r>
              <a:rPr lang="en-GB" sz="1800" dirty="0" err="1"/>
              <a:t>fibers</a:t>
            </a:r>
            <a:r>
              <a:rPr lang="en-GB" sz="1800" dirty="0"/>
              <a:t> and fewer cells than does the papillary layer. </a:t>
            </a:r>
          </a:p>
          <a:p>
            <a:endParaRPr lang="en-GB" dirty="0"/>
          </a:p>
        </p:txBody>
      </p:sp>
    </p:spTree>
    <p:extLst>
      <p:ext uri="{BB962C8B-B14F-4D97-AF65-F5344CB8AC3E}">
        <p14:creationId xmlns:p14="http://schemas.microsoft.com/office/powerpoint/2010/main" val="13215851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56B838-0736-4E9F-8C3A-CEEFD8F8DB3E}"/>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C8A36C60-D06E-4991-90BA-450F8C027B60}"/>
              </a:ext>
            </a:extLst>
          </p:cNvPr>
          <p:cNvPicPr>
            <a:picLocks noGrp="1" noChangeAspect="1"/>
          </p:cNvPicPr>
          <p:nvPr>
            <p:ph idx="1"/>
          </p:nvPr>
        </p:nvPicPr>
        <p:blipFill>
          <a:blip r:embed="rId2"/>
          <a:stretch>
            <a:fillRect/>
          </a:stretch>
        </p:blipFill>
        <p:spPr>
          <a:xfrm>
            <a:off x="3321943" y="1958680"/>
            <a:ext cx="4825301" cy="3263504"/>
          </a:xfrm>
          <a:prstGeom prst="rect">
            <a:avLst/>
          </a:prstGeom>
        </p:spPr>
      </p:pic>
      <p:pic>
        <p:nvPicPr>
          <p:cNvPr id="5" name="Picture 4">
            <a:extLst>
              <a:ext uri="{FF2B5EF4-FFF2-40B4-BE49-F238E27FC236}">
                <a16:creationId xmlns:a16="http://schemas.microsoft.com/office/drawing/2014/main" xmlns="" id="{29C6957E-5B40-4CF4-A4ED-66B72FC57131}"/>
              </a:ext>
            </a:extLst>
          </p:cNvPr>
          <p:cNvPicPr>
            <a:picLocks noChangeAspect="1"/>
          </p:cNvPicPr>
          <p:nvPr/>
        </p:nvPicPr>
        <p:blipFill>
          <a:blip r:embed="rId3"/>
          <a:stretch>
            <a:fillRect/>
          </a:stretch>
        </p:blipFill>
        <p:spPr>
          <a:xfrm>
            <a:off x="996757" y="2316017"/>
            <a:ext cx="1719329" cy="2003898"/>
          </a:xfrm>
          <a:prstGeom prst="rect">
            <a:avLst/>
          </a:prstGeom>
        </p:spPr>
      </p:pic>
    </p:spTree>
    <p:extLst>
      <p:ext uri="{BB962C8B-B14F-4D97-AF65-F5344CB8AC3E}">
        <p14:creationId xmlns:p14="http://schemas.microsoft.com/office/powerpoint/2010/main" val="2819230203"/>
      </p:ext>
    </p:extLst>
  </p:cSld>
  <p:clrMapOvr>
    <a:masterClrMapping/>
  </p:clrMapOvr>
  <p:transition spd="slow">
    <p:cove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631D4F-5506-4BEC-96C8-4F8D9881C1C5}"/>
              </a:ext>
            </a:extLst>
          </p:cNvPr>
          <p:cNvSpPr>
            <a:spLocks noGrp="1"/>
          </p:cNvSpPr>
          <p:nvPr>
            <p:ph type="title"/>
          </p:nvPr>
        </p:nvSpPr>
        <p:spPr>
          <a:xfrm>
            <a:off x="508000" y="978081"/>
            <a:ext cx="6447501" cy="561703"/>
          </a:xfrm>
        </p:spPr>
        <p:txBody>
          <a:bodyPr>
            <a:normAutofit fontScale="90000"/>
          </a:bodyPr>
          <a:lstStyle/>
          <a:p>
            <a:r>
              <a:rPr lang="en-GB" b="1" dirty="0"/>
              <a:t>Skin </a:t>
            </a:r>
            <a:r>
              <a:rPr lang="en-GB" b="1" dirty="0" err="1"/>
              <a:t>Color</a:t>
            </a:r>
            <a:r>
              <a:rPr lang="en-GB" dirty="0"/>
              <a:t/>
            </a:r>
            <a:br>
              <a:rPr lang="en-GB" dirty="0"/>
            </a:br>
            <a:endParaRPr lang="en-GB" dirty="0"/>
          </a:p>
        </p:txBody>
      </p:sp>
      <p:sp>
        <p:nvSpPr>
          <p:cNvPr id="3" name="Content Placeholder 2">
            <a:extLst>
              <a:ext uri="{FF2B5EF4-FFF2-40B4-BE49-F238E27FC236}">
                <a16:creationId xmlns:a16="http://schemas.microsoft.com/office/drawing/2014/main" xmlns="" id="{81AE2C67-2BA5-4A71-ADDD-6536FF8D4002}"/>
              </a:ext>
            </a:extLst>
          </p:cNvPr>
          <p:cNvSpPr>
            <a:spLocks noGrp="1"/>
          </p:cNvSpPr>
          <p:nvPr>
            <p:ph idx="1"/>
          </p:nvPr>
        </p:nvSpPr>
        <p:spPr>
          <a:xfrm>
            <a:off x="508000" y="1451611"/>
            <a:ext cx="7074988" cy="4147457"/>
          </a:xfrm>
        </p:spPr>
        <p:txBody>
          <a:bodyPr>
            <a:normAutofit/>
          </a:bodyPr>
          <a:lstStyle/>
          <a:p>
            <a:r>
              <a:rPr lang="en-GB" sz="1200" dirty="0"/>
              <a:t>•</a:t>
            </a:r>
            <a:r>
              <a:rPr lang="en-GB" sz="1200" b="1" dirty="0"/>
              <a:t>Melanin</a:t>
            </a:r>
            <a:r>
              <a:rPr lang="en-GB" sz="1200" dirty="0"/>
              <a:t>—most significant factor in skin </a:t>
            </a:r>
            <a:r>
              <a:rPr lang="en-GB" sz="1200" dirty="0" err="1"/>
              <a:t>color</a:t>
            </a:r>
            <a:endParaRPr lang="en-GB" sz="1200" dirty="0"/>
          </a:p>
          <a:p>
            <a:r>
              <a:rPr lang="en-GB" sz="1200" dirty="0"/>
              <a:t>–Produced by melanocytes, accumulates in keratinocytes</a:t>
            </a:r>
          </a:p>
          <a:p>
            <a:r>
              <a:rPr lang="en-GB" sz="1200" b="1" dirty="0"/>
              <a:t>–Two forms of the pigment:</a:t>
            </a:r>
          </a:p>
          <a:p>
            <a:pPr marL="0" indent="0">
              <a:buNone/>
            </a:pPr>
            <a:r>
              <a:rPr lang="en-GB" sz="1200" dirty="0"/>
              <a:t>•</a:t>
            </a:r>
            <a:r>
              <a:rPr lang="en-GB" sz="1200" b="1" dirty="0"/>
              <a:t>Eumelanin</a:t>
            </a:r>
            <a:r>
              <a:rPr lang="en-GB" sz="1200" dirty="0"/>
              <a:t>—brownish black</a:t>
            </a:r>
          </a:p>
          <a:p>
            <a:pPr marL="0" indent="0">
              <a:buNone/>
            </a:pPr>
            <a:r>
              <a:rPr lang="en-GB" sz="1200" dirty="0"/>
              <a:t>•</a:t>
            </a:r>
            <a:r>
              <a:rPr lang="en-GB" sz="1200" b="1" dirty="0"/>
              <a:t>Pheomelanin</a:t>
            </a:r>
            <a:r>
              <a:rPr lang="en-GB" sz="1200" dirty="0"/>
              <a:t>—reddish yellow (</a:t>
            </a:r>
            <a:r>
              <a:rPr lang="en-GB" sz="1200" dirty="0" err="1"/>
              <a:t>sulfur</a:t>
            </a:r>
            <a:r>
              <a:rPr lang="en-GB" sz="1200" dirty="0"/>
              <a:t>-containing)</a:t>
            </a:r>
            <a:endParaRPr lang="ar-AE" sz="1200" dirty="0"/>
          </a:p>
          <a:p>
            <a:pPr marL="0" indent="0">
              <a:buNone/>
            </a:pPr>
            <a:endParaRPr lang="en-GB" sz="1200" dirty="0"/>
          </a:p>
          <a:p>
            <a:r>
              <a:rPr lang="en-GB" sz="1200" dirty="0"/>
              <a:t>•People of different skin </a:t>
            </a:r>
            <a:r>
              <a:rPr lang="en-GB" sz="1200" dirty="0" err="1"/>
              <a:t>colors</a:t>
            </a:r>
            <a:r>
              <a:rPr lang="en-GB" sz="1200" dirty="0"/>
              <a:t> have the </a:t>
            </a:r>
            <a:r>
              <a:rPr lang="en-GB" sz="1200" b="1" dirty="0">
                <a:solidFill>
                  <a:srgbClr val="FF0000"/>
                </a:solidFill>
              </a:rPr>
              <a:t>same number of melanocytes</a:t>
            </a:r>
            <a:endParaRPr lang="en-GB" sz="1200" dirty="0">
              <a:solidFill>
                <a:srgbClr val="FF0000"/>
              </a:solidFill>
            </a:endParaRPr>
          </a:p>
          <a:p>
            <a:r>
              <a:rPr lang="en-GB" sz="1200" b="1" dirty="0">
                <a:solidFill>
                  <a:schemeClr val="accent1">
                    <a:lumMod val="50000"/>
                  </a:schemeClr>
                </a:solidFill>
              </a:rPr>
              <a:t>–Darker skinned people</a:t>
            </a:r>
          </a:p>
          <a:p>
            <a:r>
              <a:rPr lang="en-GB" sz="1200" dirty="0"/>
              <a:t>•Produce greater quantities of melanin</a:t>
            </a:r>
          </a:p>
          <a:p>
            <a:r>
              <a:rPr lang="en-GB" sz="1200" dirty="0"/>
              <a:t>•Melanin breaks down more slowly</a:t>
            </a:r>
          </a:p>
          <a:p>
            <a:r>
              <a:rPr lang="en-GB" sz="1200" dirty="0"/>
              <a:t>•Melanin granules more spread out in keratinocytes </a:t>
            </a:r>
          </a:p>
          <a:p>
            <a:r>
              <a:rPr lang="en-GB" sz="1200" dirty="0"/>
              <a:t>•Melanized cells seen throughout the epidermis</a:t>
            </a:r>
          </a:p>
          <a:p>
            <a:r>
              <a:rPr lang="en-GB" sz="1200" dirty="0">
                <a:solidFill>
                  <a:schemeClr val="accent1">
                    <a:lumMod val="50000"/>
                  </a:schemeClr>
                </a:solidFill>
              </a:rPr>
              <a:t>–</a:t>
            </a:r>
            <a:r>
              <a:rPr lang="en-GB" sz="1200" b="1" dirty="0">
                <a:solidFill>
                  <a:schemeClr val="accent1">
                    <a:lumMod val="50000"/>
                  </a:schemeClr>
                </a:solidFill>
              </a:rPr>
              <a:t>Lighter skinned people</a:t>
            </a:r>
          </a:p>
          <a:p>
            <a:r>
              <a:rPr lang="en-GB" sz="1200" dirty="0"/>
              <a:t>•Melanin clumped near keratinocyte nucleus</a:t>
            </a:r>
          </a:p>
          <a:p>
            <a:r>
              <a:rPr lang="en-GB" sz="1200" dirty="0"/>
              <a:t>•Little melanin seen beyond stratum </a:t>
            </a:r>
            <a:r>
              <a:rPr lang="en-GB" sz="1200" dirty="0" err="1"/>
              <a:t>basale</a:t>
            </a:r>
            <a:endParaRPr lang="en-GB" sz="1200" dirty="0"/>
          </a:p>
          <a:p>
            <a:endParaRPr lang="en-GB" sz="1200" dirty="0"/>
          </a:p>
        </p:txBody>
      </p:sp>
    </p:spTree>
    <p:extLst>
      <p:ext uri="{BB962C8B-B14F-4D97-AF65-F5344CB8AC3E}">
        <p14:creationId xmlns:p14="http://schemas.microsoft.com/office/powerpoint/2010/main" val="8794710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 calcmode="lin" valueType="num">
                                      <p:cBhvr additive="base">
                                        <p:cTn id="7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13" end="13"/>
                                            </p:txEl>
                                          </p:spTgt>
                                        </p:tgtEl>
                                        <p:attrNameLst>
                                          <p:attrName>style.visibility</p:attrName>
                                        </p:attrNameLst>
                                      </p:cBhvr>
                                      <p:to>
                                        <p:strVal val="visible"/>
                                      </p:to>
                                    </p:set>
                                    <p:anim calcmode="lin" valueType="num">
                                      <p:cBhvr additive="base">
                                        <p:cTn id="7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
                                            <p:txEl>
                                              <p:pRg st="14" end="14"/>
                                            </p:txEl>
                                          </p:spTgt>
                                        </p:tgtEl>
                                        <p:attrNameLst>
                                          <p:attrName>style.visibility</p:attrName>
                                        </p:attrNameLst>
                                      </p:cBhvr>
                                      <p:to>
                                        <p:strVal val="visible"/>
                                      </p:to>
                                    </p:set>
                                    <p:anim calcmode="lin" valueType="num">
                                      <p:cBhvr additive="base">
                                        <p:cTn id="8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10CC0D-891F-4AC4-94FA-400E7CC4C5BB}"/>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95C95CFE-4ED7-4940-A7D7-DAE8B038D4BD}"/>
              </a:ext>
            </a:extLst>
          </p:cNvPr>
          <p:cNvPicPr>
            <a:picLocks noGrp="1" noChangeAspect="1"/>
          </p:cNvPicPr>
          <p:nvPr>
            <p:ph idx="1"/>
          </p:nvPr>
        </p:nvPicPr>
        <p:blipFill>
          <a:blip r:embed="rId2"/>
          <a:stretch>
            <a:fillRect/>
          </a:stretch>
        </p:blipFill>
        <p:spPr>
          <a:xfrm>
            <a:off x="756420" y="1405890"/>
            <a:ext cx="5951188" cy="3982879"/>
          </a:xfrm>
          <a:prstGeom prst="rect">
            <a:avLst/>
          </a:prstGeom>
        </p:spPr>
      </p:pic>
    </p:spTree>
    <p:extLst>
      <p:ext uri="{BB962C8B-B14F-4D97-AF65-F5344CB8AC3E}">
        <p14:creationId xmlns:p14="http://schemas.microsoft.com/office/powerpoint/2010/main" val="768252253"/>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Stratified </a:t>
            </a:r>
            <a:r>
              <a:rPr lang="en-US" dirty="0" err="1"/>
              <a:t>colunmar</a:t>
            </a:r>
            <a:r>
              <a:rPr lang="en-US" dirty="0"/>
              <a:t> epithelium is found in regions of the </a:t>
            </a:r>
            <a:r>
              <a:rPr lang="en-US" dirty="0" err="1"/>
              <a:t>pharnyx</a:t>
            </a:r>
            <a:r>
              <a:rPr lang="en-US" dirty="0"/>
              <a:t>, and the urethrae.</a:t>
            </a:r>
          </a:p>
          <a:p>
            <a:endParaRPr lang="en-US" dirty="0"/>
          </a:p>
          <a:p>
            <a:r>
              <a:rPr lang="en-US" dirty="0"/>
              <a:t>Columnar </a:t>
            </a:r>
            <a:r>
              <a:rPr lang="en-US" dirty="0" err="1"/>
              <a:t>epitheium</a:t>
            </a:r>
            <a:r>
              <a:rPr lang="en-US" dirty="0"/>
              <a:t> may often also include </a:t>
            </a:r>
            <a:r>
              <a:rPr lang="en-US" b="1" dirty="0"/>
              <a:t>cilia </a:t>
            </a:r>
            <a:r>
              <a:rPr lang="en-US" dirty="0"/>
              <a:t>which are certain hair-like structures</a:t>
            </a:r>
          </a:p>
          <a:p>
            <a:r>
              <a:rPr lang="en-US" dirty="0" err="1"/>
              <a:t>Cialited</a:t>
            </a:r>
            <a:r>
              <a:rPr lang="en-US" dirty="0"/>
              <a:t> columnar epithelium is often found in the respiratory tract  </a:t>
            </a:r>
          </a:p>
          <a:p>
            <a:endParaRPr lang="en-US" dirty="0"/>
          </a:p>
          <a:p>
            <a:endParaRPr lang="en-US" dirty="0"/>
          </a:p>
        </p:txBody>
      </p:sp>
    </p:spTree>
    <p:extLst>
      <p:ext uri="{BB962C8B-B14F-4D97-AF65-F5344CB8AC3E}">
        <p14:creationId xmlns:p14="http://schemas.microsoft.com/office/powerpoint/2010/main" val="39792734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0128C51-EF8E-4533-8A49-49C61369635A}"/>
              </a:ext>
            </a:extLst>
          </p:cNvPr>
          <p:cNvSpPr>
            <a:spLocks noGrp="1"/>
          </p:cNvSpPr>
          <p:nvPr>
            <p:ph idx="1"/>
          </p:nvPr>
        </p:nvSpPr>
        <p:spPr>
          <a:xfrm>
            <a:off x="508001" y="1595302"/>
            <a:ext cx="6447501" cy="3792970"/>
          </a:xfrm>
        </p:spPr>
        <p:txBody>
          <a:bodyPr>
            <a:normAutofit fontScale="85000" lnSpcReduction="20000"/>
          </a:bodyPr>
          <a:lstStyle/>
          <a:p>
            <a:r>
              <a:rPr lang="en-GB" b="1" dirty="0"/>
              <a:t>Skin </a:t>
            </a:r>
            <a:r>
              <a:rPr lang="en-GB" b="1" dirty="0" err="1"/>
              <a:t>Color</a:t>
            </a:r>
            <a:endParaRPr lang="en-GB" dirty="0"/>
          </a:p>
          <a:p>
            <a:r>
              <a:rPr lang="en-GB" dirty="0"/>
              <a:t>•</a:t>
            </a:r>
            <a:r>
              <a:rPr lang="en-GB" b="1" dirty="0"/>
              <a:t>Exposure to UV light stimulates melanin secretion and darkens skin</a:t>
            </a:r>
            <a:endParaRPr lang="en-GB" dirty="0"/>
          </a:p>
          <a:p>
            <a:r>
              <a:rPr lang="en-GB" dirty="0"/>
              <a:t>–This </a:t>
            </a:r>
            <a:r>
              <a:rPr lang="en-GB" dirty="0" err="1"/>
              <a:t>color</a:t>
            </a:r>
            <a:r>
              <a:rPr lang="en-GB" dirty="0"/>
              <a:t> fades as melanin is degraded and old cells are exfoliated</a:t>
            </a:r>
          </a:p>
          <a:p>
            <a:r>
              <a:rPr lang="en-GB" dirty="0"/>
              <a:t>•Other pigments can influence skin </a:t>
            </a:r>
            <a:r>
              <a:rPr lang="en-GB" dirty="0" err="1"/>
              <a:t>color</a:t>
            </a:r>
            <a:endParaRPr lang="en-GB" dirty="0"/>
          </a:p>
          <a:p>
            <a:r>
              <a:rPr lang="en-GB" dirty="0"/>
              <a:t>–</a:t>
            </a:r>
            <a:r>
              <a:rPr lang="en-GB" b="1" dirty="0" err="1"/>
              <a:t>Hemoglobin</a:t>
            </a:r>
            <a:r>
              <a:rPr lang="en-GB" dirty="0"/>
              <a:t>—pigment in red blood cells</a:t>
            </a:r>
          </a:p>
          <a:p>
            <a:r>
              <a:rPr lang="en-GB" dirty="0"/>
              <a:t>•Adds reddish to pinkish hue to skin</a:t>
            </a:r>
          </a:p>
          <a:p>
            <a:r>
              <a:rPr lang="en-GB" dirty="0"/>
              <a:t>–</a:t>
            </a:r>
            <a:r>
              <a:rPr lang="en-GB" b="1" dirty="0"/>
              <a:t>Carotene</a:t>
            </a:r>
            <a:r>
              <a:rPr lang="en-GB" dirty="0"/>
              <a:t>—yellow pigment acquired from egg yolks and yellow/orange vegetables</a:t>
            </a:r>
          </a:p>
          <a:p>
            <a:r>
              <a:rPr lang="en-GB" dirty="0"/>
              <a:t>•Concentrates in stratum corneum and subcutaneous fat</a:t>
            </a:r>
          </a:p>
          <a:p>
            <a:endParaRPr lang="en-GB" dirty="0"/>
          </a:p>
        </p:txBody>
      </p:sp>
    </p:spTree>
    <p:extLst>
      <p:ext uri="{BB962C8B-B14F-4D97-AF65-F5344CB8AC3E}">
        <p14:creationId xmlns:p14="http://schemas.microsoft.com/office/powerpoint/2010/main" val="3110890828"/>
      </p:ext>
    </p:extLst>
  </p:cSld>
  <p:clrMapOvr>
    <a:masterClrMapping/>
  </p:clrMapOvr>
  <p:transition spd="slow">
    <p:cove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B4D7C5-F395-47B9-A616-6DD2AC7CFB55}"/>
              </a:ext>
            </a:extLst>
          </p:cNvPr>
          <p:cNvSpPr>
            <a:spLocks noGrp="1"/>
          </p:cNvSpPr>
          <p:nvPr>
            <p:ph type="title"/>
          </p:nvPr>
        </p:nvSpPr>
        <p:spPr/>
        <p:txBody>
          <a:bodyPr/>
          <a:lstStyle/>
          <a:p>
            <a:r>
              <a:rPr lang="en-GB" b="1" dirty="0"/>
              <a:t>Structure of the Hair</a:t>
            </a:r>
            <a:endParaRPr lang="en-GB" dirty="0"/>
          </a:p>
        </p:txBody>
      </p:sp>
      <p:sp>
        <p:nvSpPr>
          <p:cNvPr id="3" name="Content Placeholder 2">
            <a:extLst>
              <a:ext uri="{FF2B5EF4-FFF2-40B4-BE49-F238E27FC236}">
                <a16:creationId xmlns:a16="http://schemas.microsoft.com/office/drawing/2014/main" xmlns="" id="{B741955F-5008-4A2D-B674-A6CBE96F8195}"/>
              </a:ext>
            </a:extLst>
          </p:cNvPr>
          <p:cNvSpPr>
            <a:spLocks noGrp="1"/>
          </p:cNvSpPr>
          <p:nvPr>
            <p:ph idx="1"/>
          </p:nvPr>
        </p:nvSpPr>
        <p:spPr>
          <a:xfrm>
            <a:off x="449218" y="1973710"/>
            <a:ext cx="6447501" cy="2910580"/>
          </a:xfrm>
        </p:spPr>
        <p:txBody>
          <a:bodyPr/>
          <a:lstStyle/>
          <a:p>
            <a:endParaRPr lang="en-GB" dirty="0"/>
          </a:p>
          <a:p>
            <a:r>
              <a:rPr lang="en-GB" sz="1800" b="1" dirty="0"/>
              <a:t>Hair is divisible into three zones along its length</a:t>
            </a:r>
            <a:endParaRPr lang="en-GB" sz="1800" dirty="0"/>
          </a:p>
          <a:p>
            <a:r>
              <a:rPr lang="en-GB" sz="1800" dirty="0"/>
              <a:t>–</a:t>
            </a:r>
            <a:r>
              <a:rPr lang="en-GB" sz="1800" b="1" dirty="0" err="1"/>
              <a:t>Bulb:</a:t>
            </a:r>
            <a:r>
              <a:rPr lang="en-GB" sz="1800" dirty="0" err="1"/>
              <a:t>a</a:t>
            </a:r>
            <a:r>
              <a:rPr lang="en-GB" sz="1800" dirty="0"/>
              <a:t> swelling at the base where hair originates in dermis or hypodermis</a:t>
            </a:r>
          </a:p>
          <a:p>
            <a:r>
              <a:rPr lang="en-GB" sz="1800" dirty="0"/>
              <a:t>•Only living hair cells are in or near bulb</a:t>
            </a:r>
          </a:p>
          <a:p>
            <a:r>
              <a:rPr lang="en-GB" sz="1800" dirty="0"/>
              <a:t>–</a:t>
            </a:r>
            <a:r>
              <a:rPr lang="en-GB" sz="1800" b="1" dirty="0"/>
              <a:t>Root:</a:t>
            </a:r>
            <a:r>
              <a:rPr lang="ar-AE" sz="1800" b="1" dirty="0"/>
              <a:t> </a:t>
            </a:r>
            <a:r>
              <a:rPr lang="en-GB" sz="1800" dirty="0"/>
              <a:t>the remainder of the hair in the follicle</a:t>
            </a:r>
          </a:p>
          <a:p>
            <a:r>
              <a:rPr lang="en-GB" sz="1800" dirty="0"/>
              <a:t>–</a:t>
            </a:r>
            <a:r>
              <a:rPr lang="en-GB" sz="1800" b="1" dirty="0"/>
              <a:t>Shaft:</a:t>
            </a:r>
            <a:r>
              <a:rPr lang="ar-AE" sz="1800" b="1" dirty="0"/>
              <a:t> </a:t>
            </a:r>
            <a:r>
              <a:rPr lang="en-GB" sz="1800" dirty="0"/>
              <a:t>the portion above the skin surface</a:t>
            </a:r>
          </a:p>
          <a:p>
            <a:endParaRPr lang="en-GB" dirty="0"/>
          </a:p>
        </p:txBody>
      </p:sp>
    </p:spTree>
    <p:extLst>
      <p:ext uri="{BB962C8B-B14F-4D97-AF65-F5344CB8AC3E}">
        <p14:creationId xmlns:p14="http://schemas.microsoft.com/office/powerpoint/2010/main" val="25774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727E814-B33A-49DD-BE1F-10DED4BDA243}"/>
              </a:ext>
            </a:extLst>
          </p:cNvPr>
          <p:cNvSpPr>
            <a:spLocks noGrp="1"/>
          </p:cNvSpPr>
          <p:nvPr>
            <p:ph idx="1"/>
          </p:nvPr>
        </p:nvSpPr>
        <p:spPr>
          <a:xfrm>
            <a:off x="534127" y="1376875"/>
            <a:ext cx="6447501" cy="3428353"/>
          </a:xfrm>
        </p:spPr>
        <p:txBody>
          <a:bodyPr>
            <a:noAutofit/>
          </a:bodyPr>
          <a:lstStyle/>
          <a:p>
            <a:r>
              <a:rPr lang="en-GB" sz="1500" dirty="0"/>
              <a:t>•</a:t>
            </a:r>
            <a:r>
              <a:rPr lang="en-GB" sz="1500" b="1" dirty="0"/>
              <a:t>Texture</a:t>
            </a:r>
            <a:r>
              <a:rPr lang="en-GB" sz="1500" dirty="0"/>
              <a:t>—related to cross-sectional shape of hair</a:t>
            </a:r>
          </a:p>
          <a:p>
            <a:r>
              <a:rPr lang="en-GB" sz="1500" dirty="0"/>
              <a:t>–</a:t>
            </a:r>
            <a:r>
              <a:rPr lang="en-GB" sz="1500" b="1" dirty="0"/>
              <a:t>Straight hair </a:t>
            </a:r>
            <a:r>
              <a:rPr lang="en-GB" sz="1500" dirty="0"/>
              <a:t>is round</a:t>
            </a:r>
          </a:p>
          <a:p>
            <a:r>
              <a:rPr lang="en-GB" sz="1500" dirty="0"/>
              <a:t>–</a:t>
            </a:r>
            <a:r>
              <a:rPr lang="en-GB" sz="1500" b="1" dirty="0"/>
              <a:t>Wavy hair </a:t>
            </a:r>
            <a:r>
              <a:rPr lang="en-GB" sz="1500" dirty="0"/>
              <a:t>is oval</a:t>
            </a:r>
          </a:p>
          <a:p>
            <a:r>
              <a:rPr lang="en-GB" sz="1500" dirty="0"/>
              <a:t>•</a:t>
            </a:r>
            <a:r>
              <a:rPr lang="en-GB" sz="1500" b="1" dirty="0" err="1"/>
              <a:t>Color</a:t>
            </a:r>
            <a:r>
              <a:rPr lang="en-GB" sz="1500" dirty="0"/>
              <a:t>—due to pigment granules in the cells of the cortex</a:t>
            </a:r>
          </a:p>
          <a:p>
            <a:r>
              <a:rPr lang="en-GB" sz="1500" dirty="0"/>
              <a:t>–</a:t>
            </a:r>
            <a:r>
              <a:rPr lang="en-GB" sz="1500" b="1" dirty="0"/>
              <a:t>Brown</a:t>
            </a:r>
            <a:r>
              <a:rPr lang="ar-AE" sz="1500" b="1" dirty="0"/>
              <a:t> </a:t>
            </a:r>
            <a:r>
              <a:rPr lang="en-GB" sz="1500" dirty="0"/>
              <a:t>and </a:t>
            </a:r>
            <a:r>
              <a:rPr lang="en-GB" sz="1500" b="1" dirty="0"/>
              <a:t>black hair </a:t>
            </a:r>
            <a:r>
              <a:rPr lang="en-GB" sz="1500" dirty="0"/>
              <a:t>is rich in </a:t>
            </a:r>
            <a:r>
              <a:rPr lang="en-GB" sz="1500" dirty="0">
                <a:solidFill>
                  <a:srgbClr val="FF0000"/>
                </a:solidFill>
              </a:rPr>
              <a:t>eumelanin</a:t>
            </a:r>
          </a:p>
          <a:p>
            <a:r>
              <a:rPr lang="en-GB" sz="1500" dirty="0"/>
              <a:t>–</a:t>
            </a:r>
            <a:r>
              <a:rPr lang="en-GB" sz="1500" b="1" dirty="0"/>
              <a:t>Red hair </a:t>
            </a:r>
            <a:r>
              <a:rPr lang="en-GB" sz="1500" dirty="0"/>
              <a:t>has high concentration of </a:t>
            </a:r>
            <a:r>
              <a:rPr lang="en-GB" sz="1500" dirty="0">
                <a:solidFill>
                  <a:srgbClr val="FF0000"/>
                </a:solidFill>
              </a:rPr>
              <a:t>pheomelanin</a:t>
            </a:r>
          </a:p>
          <a:p>
            <a:r>
              <a:rPr lang="en-GB" sz="1500" dirty="0"/>
              <a:t>–</a:t>
            </a:r>
            <a:r>
              <a:rPr lang="en-GB" sz="1500" b="1" dirty="0"/>
              <a:t>Blond hair </a:t>
            </a:r>
            <a:r>
              <a:rPr lang="en-GB" sz="1500" dirty="0"/>
              <a:t>has an </a:t>
            </a:r>
            <a:r>
              <a:rPr lang="en-GB" sz="1500" dirty="0">
                <a:solidFill>
                  <a:srgbClr val="FF0000"/>
                </a:solidFill>
              </a:rPr>
              <a:t>intermediate amount of pheomelanin </a:t>
            </a:r>
            <a:r>
              <a:rPr lang="en-GB" sz="1500" dirty="0"/>
              <a:t>and </a:t>
            </a:r>
            <a:r>
              <a:rPr lang="en-GB" sz="1500" dirty="0">
                <a:solidFill>
                  <a:schemeClr val="accent1">
                    <a:lumMod val="50000"/>
                  </a:schemeClr>
                </a:solidFill>
              </a:rPr>
              <a:t>very little eumelanin</a:t>
            </a:r>
          </a:p>
          <a:p>
            <a:r>
              <a:rPr lang="en-GB" sz="1500" dirty="0"/>
              <a:t>–</a:t>
            </a:r>
            <a:r>
              <a:rPr lang="en-GB" sz="1500" b="1" dirty="0" err="1"/>
              <a:t>Gray</a:t>
            </a:r>
            <a:r>
              <a:rPr lang="ar-AE" sz="1500" b="1" dirty="0"/>
              <a:t> </a:t>
            </a:r>
            <a:r>
              <a:rPr lang="en-GB" sz="1500" dirty="0"/>
              <a:t>and </a:t>
            </a:r>
            <a:r>
              <a:rPr lang="en-GB" sz="1500" b="1" dirty="0"/>
              <a:t>white </a:t>
            </a:r>
            <a:r>
              <a:rPr lang="en-GB" sz="1500" b="1" dirty="0">
                <a:solidFill>
                  <a:schemeClr val="accent1">
                    <a:lumMod val="50000"/>
                  </a:schemeClr>
                </a:solidFill>
              </a:rPr>
              <a:t>hair </a:t>
            </a:r>
            <a:r>
              <a:rPr lang="en-GB" sz="1500" dirty="0">
                <a:solidFill>
                  <a:schemeClr val="accent1">
                    <a:lumMod val="50000"/>
                  </a:schemeClr>
                </a:solidFill>
              </a:rPr>
              <a:t>have little or no melanin</a:t>
            </a:r>
            <a:endParaRPr lang="ar-AE" sz="1500" dirty="0">
              <a:solidFill>
                <a:schemeClr val="accent1">
                  <a:lumMod val="50000"/>
                </a:schemeClr>
              </a:solidFill>
            </a:endParaRPr>
          </a:p>
          <a:p>
            <a:r>
              <a:rPr lang="en-GB" sz="1500" dirty="0"/>
              <a:t>•Air present in medulla</a:t>
            </a:r>
          </a:p>
          <a:p>
            <a:endParaRPr lang="en-GB" sz="1500" dirty="0">
              <a:solidFill>
                <a:schemeClr val="accent1">
                  <a:lumMod val="50000"/>
                </a:schemeClr>
              </a:solidFill>
            </a:endParaRPr>
          </a:p>
          <a:p>
            <a:endParaRPr lang="en-GB" sz="1500" dirty="0"/>
          </a:p>
        </p:txBody>
      </p:sp>
      <p:sp>
        <p:nvSpPr>
          <p:cNvPr id="4" name="Rectangle 3">
            <a:extLst>
              <a:ext uri="{FF2B5EF4-FFF2-40B4-BE49-F238E27FC236}">
                <a16:creationId xmlns:a16="http://schemas.microsoft.com/office/drawing/2014/main" xmlns="" id="{A23E5039-E789-42DF-BA7D-508CD3E3C06D}"/>
              </a:ext>
            </a:extLst>
          </p:cNvPr>
          <p:cNvSpPr/>
          <p:nvPr/>
        </p:nvSpPr>
        <p:spPr>
          <a:xfrm>
            <a:off x="840765" y="1030626"/>
            <a:ext cx="3372007" cy="369332"/>
          </a:xfrm>
          <a:prstGeom prst="rect">
            <a:avLst/>
          </a:prstGeom>
        </p:spPr>
        <p:txBody>
          <a:bodyPr wrap="square">
            <a:spAutoFit/>
          </a:bodyPr>
          <a:lstStyle/>
          <a:p>
            <a:r>
              <a:rPr lang="en-GB" b="1" dirty="0">
                <a:solidFill>
                  <a:srgbClr val="FF0000"/>
                </a:solidFill>
              </a:rPr>
              <a:t>Hair Texture and </a:t>
            </a:r>
            <a:r>
              <a:rPr lang="en-GB" b="1" dirty="0" err="1">
                <a:solidFill>
                  <a:srgbClr val="FF0000"/>
                </a:solidFill>
              </a:rPr>
              <a:t>Color</a:t>
            </a:r>
            <a:endParaRPr lang="en-GB" dirty="0">
              <a:solidFill>
                <a:srgbClr val="FF0000"/>
              </a:solidFill>
            </a:endParaRPr>
          </a:p>
        </p:txBody>
      </p:sp>
    </p:spTree>
    <p:extLst>
      <p:ext uri="{BB962C8B-B14F-4D97-AF65-F5344CB8AC3E}">
        <p14:creationId xmlns:p14="http://schemas.microsoft.com/office/powerpoint/2010/main" val="21685767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C48C2A-8007-4709-B1BB-BFE6E672D64D}"/>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0831105E-B988-4D10-87DF-65C6F05A35AB}"/>
              </a:ext>
            </a:extLst>
          </p:cNvPr>
          <p:cNvPicPr>
            <a:picLocks noGrp="1" noChangeAspect="1"/>
          </p:cNvPicPr>
          <p:nvPr>
            <p:ph idx="1"/>
          </p:nvPr>
        </p:nvPicPr>
        <p:blipFill>
          <a:blip r:embed="rId2"/>
          <a:stretch>
            <a:fillRect/>
          </a:stretch>
        </p:blipFill>
        <p:spPr>
          <a:xfrm>
            <a:off x="1026689" y="752747"/>
            <a:ext cx="5706200" cy="4689566"/>
          </a:xfrm>
          <a:prstGeom prst="rect">
            <a:avLst/>
          </a:prstGeom>
        </p:spPr>
      </p:pic>
    </p:spTree>
    <p:extLst>
      <p:ext uri="{BB962C8B-B14F-4D97-AF65-F5344CB8AC3E}">
        <p14:creationId xmlns:p14="http://schemas.microsoft.com/office/powerpoint/2010/main" val="2998546948"/>
      </p:ext>
    </p:extLst>
  </p:cSld>
  <p:clrMapOvr>
    <a:masterClrMapping/>
  </p:clrMapOvr>
  <p:transition spd="slow">
    <p:cove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F61D2-42DB-4B48-8385-D6050E577631}"/>
              </a:ext>
            </a:extLst>
          </p:cNvPr>
          <p:cNvSpPr>
            <a:spLocks noGrp="1"/>
          </p:cNvSpPr>
          <p:nvPr>
            <p:ph type="title"/>
          </p:nvPr>
        </p:nvSpPr>
        <p:spPr/>
        <p:txBody>
          <a:bodyPr/>
          <a:lstStyle/>
          <a:p>
            <a:r>
              <a:rPr lang="en-GB" b="1" dirty="0"/>
              <a:t>Nails</a:t>
            </a:r>
            <a:endParaRPr lang="en-GB" dirty="0"/>
          </a:p>
        </p:txBody>
      </p:sp>
      <p:sp>
        <p:nvSpPr>
          <p:cNvPr id="3" name="Content Placeholder 2">
            <a:extLst>
              <a:ext uri="{FF2B5EF4-FFF2-40B4-BE49-F238E27FC236}">
                <a16:creationId xmlns:a16="http://schemas.microsoft.com/office/drawing/2014/main" xmlns="" id="{00F777F4-35EC-47FB-8236-7E5FC5C02BB9}"/>
              </a:ext>
            </a:extLst>
          </p:cNvPr>
          <p:cNvSpPr>
            <a:spLocks noGrp="1"/>
          </p:cNvSpPr>
          <p:nvPr>
            <p:ph idx="1"/>
          </p:nvPr>
        </p:nvSpPr>
        <p:spPr>
          <a:xfrm>
            <a:off x="508001" y="1804308"/>
            <a:ext cx="6447501" cy="3583964"/>
          </a:xfrm>
        </p:spPr>
        <p:txBody>
          <a:bodyPr>
            <a:normAutofit/>
          </a:bodyPr>
          <a:lstStyle/>
          <a:p>
            <a:endParaRPr lang="en-GB" sz="1200" dirty="0"/>
          </a:p>
          <a:p>
            <a:r>
              <a:rPr lang="en-GB" sz="1500" dirty="0"/>
              <a:t>•</a:t>
            </a:r>
            <a:r>
              <a:rPr lang="en-GB" sz="1500" b="1" dirty="0"/>
              <a:t>Fingernails and toenails</a:t>
            </a:r>
            <a:r>
              <a:rPr lang="en-GB" sz="1500" dirty="0"/>
              <a:t>—clear, hard derivatives of stratum corneum</a:t>
            </a:r>
          </a:p>
          <a:p>
            <a:r>
              <a:rPr lang="en-GB" sz="1500" dirty="0"/>
              <a:t>–Composed of thin, dead cells packed with </a:t>
            </a:r>
            <a:r>
              <a:rPr lang="en-GB" sz="1500" b="1" dirty="0"/>
              <a:t>hard keratin</a:t>
            </a:r>
            <a:endParaRPr lang="en-GB" sz="1500" dirty="0"/>
          </a:p>
          <a:p>
            <a:r>
              <a:rPr lang="en-GB" sz="1500" dirty="0"/>
              <a:t>•</a:t>
            </a:r>
            <a:r>
              <a:rPr lang="en-GB" sz="1500" b="1" dirty="0">
                <a:solidFill>
                  <a:schemeClr val="accent1">
                    <a:lumMod val="50000"/>
                  </a:schemeClr>
                </a:solidFill>
              </a:rPr>
              <a:t>Functions</a:t>
            </a:r>
            <a:r>
              <a:rPr lang="en-GB" sz="1500" dirty="0"/>
              <a:t>:</a:t>
            </a:r>
          </a:p>
          <a:p>
            <a:r>
              <a:rPr lang="en-GB" sz="1500" dirty="0"/>
              <a:t>–Improve grooming, picking apart food,</a:t>
            </a:r>
            <a:r>
              <a:rPr lang="ar-AE" sz="1500" dirty="0"/>
              <a:t> </a:t>
            </a:r>
            <a:r>
              <a:rPr lang="en-GB" sz="1500" dirty="0"/>
              <a:t>and other</a:t>
            </a:r>
          </a:p>
          <a:p>
            <a:r>
              <a:rPr lang="en-GB" sz="1500" dirty="0"/>
              <a:t>–Provide a counterforce to enhance sensitivity of fingertips to tiny objects</a:t>
            </a:r>
          </a:p>
          <a:p>
            <a:r>
              <a:rPr lang="en-GB" sz="1500" dirty="0"/>
              <a:t>•</a:t>
            </a:r>
            <a:r>
              <a:rPr lang="en-GB" sz="1500" b="1" dirty="0"/>
              <a:t>Nail plate</a:t>
            </a:r>
            <a:r>
              <a:rPr lang="en-GB" sz="1500" dirty="0"/>
              <a:t>—hard part of the nail</a:t>
            </a:r>
          </a:p>
          <a:p>
            <a:r>
              <a:rPr lang="en-GB" sz="1500" dirty="0"/>
              <a:t>–</a:t>
            </a:r>
            <a:r>
              <a:rPr lang="en-GB" sz="1500" b="1" dirty="0"/>
              <a:t>Free edge: </a:t>
            </a:r>
            <a:r>
              <a:rPr lang="en-GB" sz="1500" dirty="0"/>
              <a:t>overhangs the fingertip</a:t>
            </a:r>
          </a:p>
          <a:p>
            <a:r>
              <a:rPr lang="en-GB" sz="1500" dirty="0"/>
              <a:t>–</a:t>
            </a:r>
            <a:r>
              <a:rPr lang="en-GB" sz="1500" b="1" dirty="0"/>
              <a:t>Nail body: </a:t>
            </a:r>
            <a:r>
              <a:rPr lang="en-GB" sz="1500" dirty="0"/>
              <a:t>visible attached part of nail</a:t>
            </a:r>
          </a:p>
          <a:p>
            <a:r>
              <a:rPr lang="en-GB" sz="1500" dirty="0"/>
              <a:t>–</a:t>
            </a:r>
            <a:r>
              <a:rPr lang="en-GB" sz="1500" b="1" dirty="0"/>
              <a:t>Nail root: </a:t>
            </a:r>
            <a:r>
              <a:rPr lang="en-GB" sz="1500" dirty="0"/>
              <a:t>extends proximally under overlying skin </a:t>
            </a:r>
          </a:p>
          <a:p>
            <a:endParaRPr lang="en-GB" sz="1200" dirty="0"/>
          </a:p>
          <a:p>
            <a:pPr marL="0" indent="0">
              <a:buNone/>
            </a:pPr>
            <a:endParaRPr lang="en-GB" sz="1200" dirty="0"/>
          </a:p>
        </p:txBody>
      </p:sp>
    </p:spTree>
    <p:extLst>
      <p:ext uri="{BB962C8B-B14F-4D97-AF65-F5344CB8AC3E}">
        <p14:creationId xmlns:p14="http://schemas.microsoft.com/office/powerpoint/2010/main" val="2756858844"/>
      </p:ext>
    </p:extLst>
  </p:cSld>
  <p:clrMapOvr>
    <a:masterClrMapping/>
  </p:clrMapOvr>
  <p:transition spd="slow">
    <p:cove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594368-B52E-4A55-9F0D-B0CFB8561906}"/>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07825680-7782-40DA-A5CF-6DDDD1F7A2D6}"/>
              </a:ext>
            </a:extLst>
          </p:cNvPr>
          <p:cNvPicPr>
            <a:picLocks noGrp="1" noChangeAspect="1"/>
          </p:cNvPicPr>
          <p:nvPr>
            <p:ph idx="1"/>
          </p:nvPr>
        </p:nvPicPr>
        <p:blipFill>
          <a:blip r:embed="rId2"/>
          <a:stretch>
            <a:fillRect/>
          </a:stretch>
        </p:blipFill>
        <p:spPr>
          <a:xfrm>
            <a:off x="2710543" y="1359952"/>
            <a:ext cx="3077273" cy="4130021"/>
          </a:xfrm>
          <a:prstGeom prst="rect">
            <a:avLst/>
          </a:prstGeom>
        </p:spPr>
      </p:pic>
    </p:spTree>
    <p:extLst>
      <p:ext uri="{BB962C8B-B14F-4D97-AF65-F5344CB8AC3E}">
        <p14:creationId xmlns:p14="http://schemas.microsoft.com/office/powerpoint/2010/main" val="3175135250"/>
      </p:ext>
    </p:extLst>
  </p:cSld>
  <p:clrMapOvr>
    <a:masterClrMapping/>
  </p:clrMapOvr>
  <p:transition spd="slow">
    <p:cove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4F1E05-B968-4000-8FF6-4D0D88A7687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899D5670-745F-4AC6-A0F6-F09D6BF89E5C}"/>
              </a:ext>
            </a:extLst>
          </p:cNvPr>
          <p:cNvSpPr>
            <a:spLocks noGrp="1"/>
          </p:cNvSpPr>
          <p:nvPr>
            <p:ph idx="1"/>
          </p:nvPr>
        </p:nvSpPr>
        <p:spPr>
          <a:xfrm>
            <a:off x="508001" y="1249136"/>
            <a:ext cx="6447501" cy="4139136"/>
          </a:xfrm>
        </p:spPr>
        <p:txBody>
          <a:bodyPr>
            <a:normAutofit fontScale="85000" lnSpcReduction="20000"/>
          </a:bodyPr>
          <a:lstStyle/>
          <a:p>
            <a:pPr marL="0" indent="0">
              <a:buNone/>
            </a:pPr>
            <a:endParaRPr lang="en-GB" dirty="0"/>
          </a:p>
          <a:p>
            <a:r>
              <a:rPr lang="en-GB" sz="2400" dirty="0"/>
              <a:t>•</a:t>
            </a:r>
            <a:r>
              <a:rPr lang="en-GB" sz="2400" b="1" dirty="0"/>
              <a:t>Nail fold</a:t>
            </a:r>
            <a:r>
              <a:rPr lang="en-GB" sz="2400" dirty="0"/>
              <a:t>—surrounding skin rising above nail</a:t>
            </a:r>
          </a:p>
          <a:p>
            <a:r>
              <a:rPr lang="en-GB" sz="2400" dirty="0"/>
              <a:t>•</a:t>
            </a:r>
            <a:r>
              <a:rPr lang="en-GB" sz="2400" b="1" dirty="0"/>
              <a:t>Nail groove</a:t>
            </a:r>
            <a:r>
              <a:rPr lang="en-GB" sz="2400" dirty="0"/>
              <a:t>—separates nail fold from nail plate</a:t>
            </a:r>
          </a:p>
          <a:p>
            <a:r>
              <a:rPr lang="en-GB" sz="2400" dirty="0"/>
              <a:t>•</a:t>
            </a:r>
            <a:r>
              <a:rPr lang="en-GB" sz="2400" b="1" dirty="0"/>
              <a:t>Nail bed</a:t>
            </a:r>
            <a:r>
              <a:rPr lang="en-GB" sz="2400" dirty="0"/>
              <a:t>—skin underlying the nail plate</a:t>
            </a:r>
          </a:p>
          <a:p>
            <a:r>
              <a:rPr lang="en-GB" sz="2400" dirty="0"/>
              <a:t>–</a:t>
            </a:r>
            <a:r>
              <a:rPr lang="en-GB" sz="2400" b="1" dirty="0"/>
              <a:t>Hyponychium</a:t>
            </a:r>
            <a:r>
              <a:rPr lang="en-GB" sz="2400" dirty="0"/>
              <a:t>—epidermis of the nail bed</a:t>
            </a:r>
          </a:p>
          <a:p>
            <a:r>
              <a:rPr lang="en-GB" sz="2400" dirty="0"/>
              <a:t>•</a:t>
            </a:r>
            <a:r>
              <a:rPr lang="en-GB" sz="2400" b="1" dirty="0"/>
              <a:t>Nail matrix</a:t>
            </a:r>
            <a:r>
              <a:rPr lang="en-GB" sz="2400" dirty="0"/>
              <a:t>—growth zone (mitotic) of thickened stratum </a:t>
            </a:r>
            <a:r>
              <a:rPr lang="en-GB" sz="2400" dirty="0" err="1"/>
              <a:t>basale</a:t>
            </a:r>
            <a:r>
              <a:rPr lang="en-GB" sz="2400" dirty="0"/>
              <a:t> at proximal end of nail</a:t>
            </a:r>
          </a:p>
          <a:p>
            <a:r>
              <a:rPr lang="en-GB" sz="2400" dirty="0"/>
              <a:t>–1 mm per week in fingernails, slightly slower in toenails</a:t>
            </a:r>
          </a:p>
          <a:p>
            <a:r>
              <a:rPr lang="en-GB" sz="2400" dirty="0"/>
              <a:t>–</a:t>
            </a:r>
            <a:r>
              <a:rPr lang="en-GB" sz="2400" b="1" dirty="0"/>
              <a:t>Lunule</a:t>
            </a:r>
            <a:r>
              <a:rPr lang="en-GB" sz="2400" dirty="0"/>
              <a:t>—opaque white crescent at proximal end of nail due to thickness of matrix</a:t>
            </a:r>
          </a:p>
          <a:p>
            <a:r>
              <a:rPr lang="en-GB" sz="2400" dirty="0"/>
              <a:t>•</a:t>
            </a:r>
            <a:r>
              <a:rPr lang="en-GB" sz="2400" b="1" dirty="0"/>
              <a:t>Eponychium (cuticle)</a:t>
            </a:r>
            <a:r>
              <a:rPr lang="en-GB" sz="2400" dirty="0"/>
              <a:t>—narrow zone of dead skin overhanging proximal end of nail</a:t>
            </a:r>
          </a:p>
          <a:p>
            <a:endParaRPr lang="en-GB" dirty="0"/>
          </a:p>
        </p:txBody>
      </p:sp>
    </p:spTree>
    <p:extLst>
      <p:ext uri="{BB962C8B-B14F-4D97-AF65-F5344CB8AC3E}">
        <p14:creationId xmlns:p14="http://schemas.microsoft.com/office/powerpoint/2010/main" val="1959099028"/>
      </p:ext>
    </p:extLst>
  </p:cSld>
  <p:clrMapOvr>
    <a:masterClrMapping/>
  </p:clrMapOvr>
  <p:transition spd="slow">
    <p:cove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88CD4D-1E12-4681-A816-442B9ADD760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29F31512-47FF-4990-8249-36BC8DFB0038}"/>
              </a:ext>
            </a:extLst>
          </p:cNvPr>
          <p:cNvSpPr>
            <a:spLocks noGrp="1"/>
          </p:cNvSpPr>
          <p:nvPr>
            <p:ph idx="1"/>
          </p:nvPr>
        </p:nvSpPr>
        <p:spPr/>
        <p:txBody>
          <a:bodyPr/>
          <a:lstStyle/>
          <a:p>
            <a:endParaRPr lang="en-GB" dirty="0"/>
          </a:p>
        </p:txBody>
      </p:sp>
      <p:sp>
        <p:nvSpPr>
          <p:cNvPr id="4" name="Rectangle 3">
            <a:extLst>
              <a:ext uri="{FF2B5EF4-FFF2-40B4-BE49-F238E27FC236}">
                <a16:creationId xmlns:a16="http://schemas.microsoft.com/office/drawing/2014/main" xmlns="" id="{7A4EEE05-2AF2-49B6-BA32-7F9E4626B010}"/>
              </a:ext>
            </a:extLst>
          </p:cNvPr>
          <p:cNvSpPr/>
          <p:nvPr/>
        </p:nvSpPr>
        <p:spPr>
          <a:xfrm>
            <a:off x="2409692" y="2828026"/>
            <a:ext cx="3233462" cy="1592744"/>
          </a:xfrm>
          <a:prstGeom prst="rect">
            <a:avLst/>
          </a:prstGeom>
          <a:noFill/>
        </p:spPr>
        <p:txBody>
          <a:bodyPr wrap="square" lIns="68580" tIns="34290" rIns="68580" bIns="34290">
            <a:spAutoFit/>
          </a:bodyPr>
          <a:lstStyle/>
          <a:p>
            <a:pPr algn="ctr"/>
            <a:r>
              <a:rPr lang="en-US" sz="4950" b="1" dirty="0">
                <a:ln w="22225">
                  <a:solidFill>
                    <a:schemeClr val="accent2"/>
                  </a:solidFill>
                  <a:prstDash val="solid"/>
                </a:ln>
                <a:solidFill>
                  <a:schemeClr val="accent2">
                    <a:lumMod val="40000"/>
                    <a:lumOff val="60000"/>
                  </a:schemeClr>
                </a:solidFill>
              </a:rPr>
              <a:t>Thank you</a:t>
            </a:r>
          </a:p>
        </p:txBody>
      </p:sp>
    </p:spTree>
    <p:extLst>
      <p:ext uri="{BB962C8B-B14F-4D97-AF65-F5344CB8AC3E}">
        <p14:creationId xmlns:p14="http://schemas.microsoft.com/office/powerpoint/2010/main" val="34926312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057B1-78EF-4FBB-93C7-388323F013F3}"/>
              </a:ext>
            </a:extLst>
          </p:cNvPr>
          <p:cNvSpPr>
            <a:spLocks noGrp="1"/>
          </p:cNvSpPr>
          <p:nvPr>
            <p:ph type="ctrTitle"/>
          </p:nvPr>
        </p:nvSpPr>
        <p:spPr/>
        <p:txBody>
          <a:bodyPr/>
          <a:lstStyle/>
          <a:p>
            <a:r>
              <a:rPr lang="en-GB" dirty="0"/>
              <a:t>Nervous tissue</a:t>
            </a:r>
          </a:p>
        </p:txBody>
      </p:sp>
      <p:sp>
        <p:nvSpPr>
          <p:cNvPr id="3" name="Subtitle 2">
            <a:extLst>
              <a:ext uri="{FF2B5EF4-FFF2-40B4-BE49-F238E27FC236}">
                <a16:creationId xmlns:a16="http://schemas.microsoft.com/office/drawing/2014/main" xmlns="" id="{1762BC57-D333-43D2-A3CC-5AC25D67AE09}"/>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670608242"/>
      </p:ext>
    </p:extLst>
  </p:cSld>
  <p:clrMapOvr>
    <a:masterClrMapping/>
  </p:clrMapOvr>
  <p:transition spd="slow">
    <p:cove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9374A5-4902-4AF0-8EF5-303592BDCEA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074144BB-4999-47DD-A889-C565EB8C68B7}"/>
              </a:ext>
            </a:extLst>
          </p:cNvPr>
          <p:cNvSpPr>
            <a:spLocks noGrp="1"/>
          </p:cNvSpPr>
          <p:nvPr>
            <p:ph idx="1"/>
          </p:nvPr>
        </p:nvSpPr>
        <p:spPr/>
        <p:txBody>
          <a:bodyPr>
            <a:normAutofit/>
          </a:bodyPr>
          <a:lstStyle/>
          <a:p>
            <a:r>
              <a:rPr lang="en-GB" sz="2100" dirty="0"/>
              <a:t>nervous system is composed of billions of cells, the most essential being the </a:t>
            </a:r>
            <a:r>
              <a:rPr lang="en-GB" sz="2100" dirty="0">
                <a:solidFill>
                  <a:srgbClr val="FFFF00"/>
                </a:solidFill>
              </a:rPr>
              <a:t>nerve cells or neurons. </a:t>
            </a:r>
          </a:p>
          <a:p>
            <a:r>
              <a:rPr lang="en-GB" sz="2100" dirty="0"/>
              <a:t>There are estimated to be as many as </a:t>
            </a:r>
            <a:r>
              <a:rPr lang="en-GB" sz="2100" dirty="0">
                <a:solidFill>
                  <a:srgbClr val="FFFF00"/>
                </a:solidFill>
              </a:rPr>
              <a:t>100 billion </a:t>
            </a:r>
            <a:r>
              <a:rPr lang="en-GB" sz="2100" dirty="0"/>
              <a:t>neurons in our nervous system.</a:t>
            </a:r>
          </a:p>
        </p:txBody>
      </p:sp>
    </p:spTree>
    <p:extLst>
      <p:ext uri="{BB962C8B-B14F-4D97-AF65-F5344CB8AC3E}">
        <p14:creationId xmlns:p14="http://schemas.microsoft.com/office/powerpoint/2010/main" val="4023033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On the other hand, columnar epithelium can contain only one </a:t>
            </a:r>
            <a:r>
              <a:rPr lang="en-US" dirty="0" err="1"/>
              <a:t>startum</a:t>
            </a:r>
            <a:r>
              <a:rPr lang="en-US" dirty="0"/>
              <a:t> of cells, but due to the difference in the heights of the </a:t>
            </a:r>
            <a:r>
              <a:rPr lang="en-US" dirty="0" err="1"/>
              <a:t>nuclea</a:t>
            </a:r>
            <a:r>
              <a:rPr lang="en-US" dirty="0"/>
              <a:t>, it can be seen as stratified </a:t>
            </a:r>
            <a:r>
              <a:rPr lang="en-US" dirty="0" err="1"/>
              <a:t>tisue</a:t>
            </a:r>
            <a:r>
              <a:rPr lang="en-US" dirty="0"/>
              <a:t> when examined under the microscope. This type of epithelium is called </a:t>
            </a:r>
          </a:p>
          <a:p>
            <a:pPr marL="0" indent="0">
              <a:buNone/>
            </a:pPr>
            <a:r>
              <a:rPr lang="en-US" b="1" dirty="0"/>
              <a:t>    </a:t>
            </a:r>
            <a:r>
              <a:rPr lang="en-US" b="1" dirty="0" err="1"/>
              <a:t>pseudostratified</a:t>
            </a:r>
            <a:r>
              <a:rPr lang="en-US" b="1" dirty="0"/>
              <a:t> </a:t>
            </a:r>
            <a:r>
              <a:rPr lang="en-US" b="1" dirty="0" err="1"/>
              <a:t>coulmnar</a:t>
            </a:r>
            <a:r>
              <a:rPr lang="en-US" b="1" dirty="0"/>
              <a:t> epithelium </a:t>
            </a:r>
          </a:p>
          <a:p>
            <a:r>
              <a:rPr lang="en-US" dirty="0"/>
              <a:t>(</a:t>
            </a:r>
            <a:r>
              <a:rPr lang="en-US" dirty="0" err="1"/>
              <a:t>psuedo</a:t>
            </a:r>
            <a:r>
              <a:rPr lang="en-US" dirty="0"/>
              <a:t> from the word ‘false’ in Greek). </a:t>
            </a:r>
          </a:p>
        </p:txBody>
      </p:sp>
    </p:spTree>
    <p:extLst>
      <p:ext uri="{BB962C8B-B14F-4D97-AF65-F5344CB8AC3E}">
        <p14:creationId xmlns:p14="http://schemas.microsoft.com/office/powerpoint/2010/main" val="30860655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367FB8-9C66-44C3-A973-B930F9A8B3B3}"/>
              </a:ext>
            </a:extLst>
          </p:cNvPr>
          <p:cNvSpPr>
            <a:spLocks noGrp="1"/>
          </p:cNvSpPr>
          <p:nvPr>
            <p:ph type="title"/>
          </p:nvPr>
        </p:nvSpPr>
        <p:spPr/>
        <p:txBody>
          <a:bodyPr>
            <a:normAutofit fontScale="90000"/>
          </a:bodyPr>
          <a:lstStyle/>
          <a:p>
            <a:r>
              <a:rPr lang="en-GB" dirty="0"/>
              <a:t>Two major components of</a:t>
            </a:r>
            <a:br>
              <a:rPr lang="en-GB" dirty="0"/>
            </a:br>
            <a:r>
              <a:rPr lang="en-GB" dirty="0"/>
              <a:t>nervous system</a:t>
            </a:r>
            <a:br>
              <a:rPr lang="en-GB" dirty="0"/>
            </a:br>
            <a:endParaRPr lang="en-GB" dirty="0"/>
          </a:p>
        </p:txBody>
      </p:sp>
      <p:sp>
        <p:nvSpPr>
          <p:cNvPr id="3" name="Content Placeholder 2">
            <a:extLst>
              <a:ext uri="{FF2B5EF4-FFF2-40B4-BE49-F238E27FC236}">
                <a16:creationId xmlns:a16="http://schemas.microsoft.com/office/drawing/2014/main" xmlns="" id="{A3F36608-E5EB-4E3E-8272-FE6949A614AA}"/>
              </a:ext>
            </a:extLst>
          </p:cNvPr>
          <p:cNvSpPr>
            <a:spLocks noGrp="1"/>
          </p:cNvSpPr>
          <p:nvPr>
            <p:ph idx="1"/>
          </p:nvPr>
        </p:nvSpPr>
        <p:spPr>
          <a:xfrm>
            <a:off x="548640" y="2052502"/>
            <a:ext cx="7902028" cy="3148148"/>
          </a:xfrm>
        </p:spPr>
        <p:txBody>
          <a:bodyPr>
            <a:normAutofit/>
          </a:bodyPr>
          <a:lstStyle/>
          <a:p>
            <a:r>
              <a:rPr lang="en-GB" sz="2100" dirty="0">
                <a:solidFill>
                  <a:srgbClr val="FFFF00"/>
                </a:solidFill>
              </a:rPr>
              <a:t>1- central nervous system (CNS) - brain, spinal cord.</a:t>
            </a:r>
          </a:p>
          <a:p>
            <a:pPr marL="0" indent="0">
              <a:buNone/>
            </a:pPr>
            <a:r>
              <a:rPr lang="en-GB" sz="2100" dirty="0"/>
              <a:t> These neurons cannot regenerate if damaged.</a:t>
            </a:r>
          </a:p>
          <a:p>
            <a:pPr marL="0" indent="0">
              <a:buNone/>
            </a:pPr>
            <a:endParaRPr lang="en-GB" sz="2100" dirty="0"/>
          </a:p>
          <a:p>
            <a:r>
              <a:rPr lang="en-GB" sz="2100" dirty="0">
                <a:solidFill>
                  <a:srgbClr val="FFFF00"/>
                </a:solidFill>
              </a:rPr>
              <a:t>2- peripheral nervous system (PNS) - nerves extending toward or away from CNS and ganglia.</a:t>
            </a:r>
          </a:p>
          <a:p>
            <a:pPr marL="0" indent="0">
              <a:buNone/>
            </a:pPr>
            <a:r>
              <a:rPr lang="en-GB" sz="2100" dirty="0"/>
              <a:t> These neurons can regenerate if damaged.</a:t>
            </a:r>
          </a:p>
          <a:p>
            <a:endParaRPr lang="en-GB" dirty="0"/>
          </a:p>
        </p:txBody>
      </p:sp>
    </p:spTree>
    <p:extLst>
      <p:ext uri="{BB962C8B-B14F-4D97-AF65-F5344CB8AC3E}">
        <p14:creationId xmlns:p14="http://schemas.microsoft.com/office/powerpoint/2010/main" val="17567323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FB136E-FD35-422A-BEEB-F1CC3FCD79C1}"/>
              </a:ext>
            </a:extLst>
          </p:cNvPr>
          <p:cNvSpPr>
            <a:spLocks noGrp="1"/>
          </p:cNvSpPr>
          <p:nvPr>
            <p:ph type="title"/>
          </p:nvPr>
        </p:nvSpPr>
        <p:spPr/>
        <p:txBody>
          <a:bodyPr>
            <a:normAutofit fontScale="90000"/>
          </a:bodyPr>
          <a:lstStyle/>
          <a:p>
            <a:r>
              <a:rPr lang="en-GB" dirty="0"/>
              <a:t>Nervous tissue consists of two major types of cells:</a:t>
            </a:r>
            <a:br>
              <a:rPr lang="en-GB" dirty="0"/>
            </a:br>
            <a:endParaRPr lang="en-GB" dirty="0"/>
          </a:p>
        </p:txBody>
      </p:sp>
      <p:sp>
        <p:nvSpPr>
          <p:cNvPr id="3" name="Content Placeholder 2">
            <a:extLst>
              <a:ext uri="{FF2B5EF4-FFF2-40B4-BE49-F238E27FC236}">
                <a16:creationId xmlns:a16="http://schemas.microsoft.com/office/drawing/2014/main" xmlns="" id="{81C85602-1D2D-4555-9243-4FB6C807610C}"/>
              </a:ext>
            </a:extLst>
          </p:cNvPr>
          <p:cNvSpPr>
            <a:spLocks noGrp="1"/>
          </p:cNvSpPr>
          <p:nvPr>
            <p:ph idx="1"/>
          </p:nvPr>
        </p:nvSpPr>
        <p:spPr>
          <a:xfrm>
            <a:off x="685346" y="1993719"/>
            <a:ext cx="7765322" cy="3206932"/>
          </a:xfrm>
        </p:spPr>
        <p:txBody>
          <a:bodyPr>
            <a:normAutofit fontScale="55000" lnSpcReduction="20000"/>
          </a:bodyPr>
          <a:lstStyle/>
          <a:p>
            <a:r>
              <a:rPr lang="en-GB" sz="3825" dirty="0"/>
              <a:t>1. </a:t>
            </a:r>
            <a:r>
              <a:rPr lang="en-GB" sz="3825" dirty="0">
                <a:solidFill>
                  <a:srgbClr val="FFFF00"/>
                </a:solidFill>
              </a:rPr>
              <a:t>neurons</a:t>
            </a:r>
            <a:r>
              <a:rPr lang="en-GB" sz="3825" dirty="0"/>
              <a:t> </a:t>
            </a:r>
          </a:p>
          <a:p>
            <a:r>
              <a:rPr lang="en-GB" sz="3825" dirty="0"/>
              <a:t>responsible for conduction, propagation, and reception of nervous impulses.</a:t>
            </a:r>
          </a:p>
          <a:p>
            <a:r>
              <a:rPr lang="en-GB" sz="3825" dirty="0"/>
              <a:t>Processes called axons or dendrites extend from these cells.</a:t>
            </a:r>
          </a:p>
          <a:p>
            <a:endParaRPr lang="en-GB" sz="3825" dirty="0"/>
          </a:p>
          <a:p>
            <a:r>
              <a:rPr lang="en-GB" sz="3825" dirty="0"/>
              <a:t>2. </a:t>
            </a:r>
            <a:r>
              <a:rPr lang="en-GB" sz="3825" dirty="0">
                <a:solidFill>
                  <a:srgbClr val="FFFF00"/>
                </a:solidFill>
              </a:rPr>
              <a:t>glial cells - (neuroglia) </a:t>
            </a:r>
          </a:p>
          <a:p>
            <a:r>
              <a:rPr lang="en-GB" sz="3825" dirty="0"/>
              <a:t>cells associated with neurons. </a:t>
            </a:r>
          </a:p>
          <a:p>
            <a:r>
              <a:rPr lang="en-GB" sz="3825" dirty="0"/>
              <a:t>No axons or dendrites. </a:t>
            </a:r>
          </a:p>
          <a:p>
            <a:r>
              <a:rPr lang="en-GB" sz="3825" dirty="0"/>
              <a:t>These cells are involved in nutrition, support, insulation, protection of neurons.</a:t>
            </a:r>
          </a:p>
          <a:p>
            <a:endParaRPr lang="en-GB" sz="1800" dirty="0"/>
          </a:p>
        </p:txBody>
      </p:sp>
    </p:spTree>
    <p:extLst>
      <p:ext uri="{BB962C8B-B14F-4D97-AF65-F5344CB8AC3E}">
        <p14:creationId xmlns:p14="http://schemas.microsoft.com/office/powerpoint/2010/main" val="19324525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E5BC96-462D-4B20-927A-6EA2CB3FF574}"/>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3FDD495A-3EE2-482E-9EC6-28662E14BEC7}"/>
              </a:ext>
            </a:extLst>
          </p:cNvPr>
          <p:cNvPicPr>
            <a:picLocks noGrp="1" noChangeAspect="1"/>
          </p:cNvPicPr>
          <p:nvPr>
            <p:ph idx="1"/>
          </p:nvPr>
        </p:nvPicPr>
        <p:blipFill>
          <a:blip r:embed="rId2"/>
          <a:stretch>
            <a:fillRect/>
          </a:stretch>
        </p:blipFill>
        <p:spPr>
          <a:xfrm>
            <a:off x="2455818" y="1024661"/>
            <a:ext cx="3166913" cy="4162927"/>
          </a:xfrm>
          <a:prstGeom prst="rect">
            <a:avLst/>
          </a:prstGeom>
        </p:spPr>
      </p:pic>
    </p:spTree>
    <p:extLst>
      <p:ext uri="{BB962C8B-B14F-4D97-AF65-F5344CB8AC3E}">
        <p14:creationId xmlns:p14="http://schemas.microsoft.com/office/powerpoint/2010/main" val="38598106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578EA5-59AF-4128-9A92-F29CC62A1076}"/>
              </a:ext>
            </a:extLst>
          </p:cNvPr>
          <p:cNvSpPr>
            <a:spLocks noGrp="1"/>
          </p:cNvSpPr>
          <p:nvPr>
            <p:ph type="title"/>
          </p:nvPr>
        </p:nvSpPr>
        <p:spPr/>
        <p:txBody>
          <a:bodyPr>
            <a:normAutofit fontScale="90000"/>
          </a:bodyPr>
          <a:lstStyle/>
          <a:p>
            <a:r>
              <a:rPr lang="en-GB" dirty="0"/>
              <a:t>1. Neurons :</a:t>
            </a:r>
            <a:br>
              <a:rPr lang="en-GB" dirty="0"/>
            </a:br>
            <a:endParaRPr lang="en-GB" dirty="0"/>
          </a:p>
        </p:txBody>
      </p:sp>
      <p:sp>
        <p:nvSpPr>
          <p:cNvPr id="3" name="Content Placeholder 2">
            <a:extLst>
              <a:ext uri="{FF2B5EF4-FFF2-40B4-BE49-F238E27FC236}">
                <a16:creationId xmlns:a16="http://schemas.microsoft.com/office/drawing/2014/main" xmlns="" id="{34457A2D-4D43-4520-90FC-7A39D8B213BC}"/>
              </a:ext>
            </a:extLst>
          </p:cNvPr>
          <p:cNvSpPr>
            <a:spLocks noGrp="1"/>
          </p:cNvSpPr>
          <p:nvPr>
            <p:ph idx="1"/>
          </p:nvPr>
        </p:nvSpPr>
        <p:spPr>
          <a:xfrm>
            <a:off x="685346" y="1895748"/>
            <a:ext cx="7765322" cy="3304903"/>
          </a:xfrm>
        </p:spPr>
        <p:txBody>
          <a:bodyPr>
            <a:normAutofit/>
          </a:bodyPr>
          <a:lstStyle/>
          <a:p>
            <a:r>
              <a:rPr lang="en-GB" sz="2100" dirty="0"/>
              <a:t>Neurons are nerve cells (</a:t>
            </a:r>
            <a:r>
              <a:rPr lang="en-GB" sz="2100" dirty="0">
                <a:solidFill>
                  <a:srgbClr val="FFFF00"/>
                </a:solidFill>
              </a:rPr>
              <a:t>neurocytes</a:t>
            </a:r>
            <a:r>
              <a:rPr lang="en-GB" sz="2100" dirty="0"/>
              <a:t>),</a:t>
            </a:r>
          </a:p>
          <a:p>
            <a:r>
              <a:rPr lang="en-GB" sz="2100" dirty="0"/>
              <a:t> which, together with neuroglial cells, comprise the nervous tissue making up the nervous system.</a:t>
            </a:r>
          </a:p>
          <a:p>
            <a:r>
              <a:rPr lang="en-GB" sz="2100" dirty="0"/>
              <a:t> Neurons receive nerve signals (action potentials), integrate action potentials, and transmit these signals to other neurons or effector organs, such as muscles and glands.</a:t>
            </a:r>
          </a:p>
        </p:txBody>
      </p:sp>
    </p:spTree>
    <p:extLst>
      <p:ext uri="{BB962C8B-B14F-4D97-AF65-F5344CB8AC3E}">
        <p14:creationId xmlns:p14="http://schemas.microsoft.com/office/powerpoint/2010/main" val="15911615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43FA8E-CA66-4894-A77E-C2861B940348}"/>
              </a:ext>
            </a:extLst>
          </p:cNvPr>
          <p:cNvSpPr>
            <a:spLocks noGrp="1"/>
          </p:cNvSpPr>
          <p:nvPr>
            <p:ph type="title"/>
          </p:nvPr>
        </p:nvSpPr>
        <p:spPr/>
        <p:txBody>
          <a:bodyPr>
            <a:normAutofit fontScale="90000"/>
          </a:bodyPr>
          <a:lstStyle/>
          <a:p>
            <a:r>
              <a:rPr lang="en-GB" dirty="0"/>
              <a:t>1- Neuron</a:t>
            </a:r>
            <a:br>
              <a:rPr lang="en-GB" dirty="0"/>
            </a:br>
            <a:endParaRPr lang="en-GB" dirty="0"/>
          </a:p>
        </p:txBody>
      </p:sp>
      <p:sp>
        <p:nvSpPr>
          <p:cNvPr id="3" name="Content Placeholder 2">
            <a:extLst>
              <a:ext uri="{FF2B5EF4-FFF2-40B4-BE49-F238E27FC236}">
                <a16:creationId xmlns:a16="http://schemas.microsoft.com/office/drawing/2014/main" xmlns="" id="{FB352555-1F7A-4344-88DC-D6C108AD0CEA}"/>
              </a:ext>
            </a:extLst>
          </p:cNvPr>
          <p:cNvSpPr>
            <a:spLocks noGrp="1"/>
          </p:cNvSpPr>
          <p:nvPr>
            <p:ph idx="1"/>
          </p:nvPr>
        </p:nvSpPr>
        <p:spPr>
          <a:xfrm>
            <a:off x="574312" y="1777458"/>
            <a:ext cx="7765322" cy="2771352"/>
          </a:xfrm>
        </p:spPr>
        <p:txBody>
          <a:bodyPr>
            <a:normAutofit/>
          </a:bodyPr>
          <a:lstStyle/>
          <a:p>
            <a:r>
              <a:rPr lang="en-GB" sz="2400" dirty="0"/>
              <a:t>A. Cell body or soma (</a:t>
            </a:r>
            <a:r>
              <a:rPr lang="en-GB" sz="2400" dirty="0" err="1"/>
              <a:t>perikayon</a:t>
            </a:r>
            <a:r>
              <a:rPr lang="en-GB" sz="2400" dirty="0"/>
              <a:t>) : which is the synthetic centre for entire nerve cell and is receptive to stimuli,</a:t>
            </a:r>
          </a:p>
          <a:p>
            <a:r>
              <a:rPr lang="en-GB" sz="2400" dirty="0"/>
              <a:t>contains nucleus and typical cell organelles</a:t>
            </a:r>
          </a:p>
        </p:txBody>
      </p:sp>
      <p:pic>
        <p:nvPicPr>
          <p:cNvPr id="4" name="Content Placeholder 3">
            <a:extLst>
              <a:ext uri="{FF2B5EF4-FFF2-40B4-BE49-F238E27FC236}">
                <a16:creationId xmlns:a16="http://schemas.microsoft.com/office/drawing/2014/main" xmlns="" id="{D2B9CA1B-F060-47D1-9EBA-CD513CE0B014}"/>
              </a:ext>
            </a:extLst>
          </p:cNvPr>
          <p:cNvPicPr>
            <a:picLocks noChangeAspect="1"/>
          </p:cNvPicPr>
          <p:nvPr/>
        </p:nvPicPr>
        <p:blipFill>
          <a:blip r:embed="rId2"/>
          <a:stretch>
            <a:fillRect/>
          </a:stretch>
        </p:blipFill>
        <p:spPr>
          <a:xfrm>
            <a:off x="6620454" y="3659233"/>
            <a:ext cx="1719181" cy="2259874"/>
          </a:xfrm>
          <a:prstGeom prst="rect">
            <a:avLst/>
          </a:prstGeom>
        </p:spPr>
      </p:pic>
    </p:spTree>
    <p:extLst>
      <p:ext uri="{BB962C8B-B14F-4D97-AF65-F5344CB8AC3E}">
        <p14:creationId xmlns:p14="http://schemas.microsoft.com/office/powerpoint/2010/main" val="22755582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BE0B806-2037-42E9-B897-07A6A61A0001}"/>
              </a:ext>
            </a:extLst>
          </p:cNvPr>
          <p:cNvSpPr>
            <a:spLocks noGrp="1"/>
          </p:cNvSpPr>
          <p:nvPr>
            <p:ph idx="1"/>
          </p:nvPr>
        </p:nvSpPr>
        <p:spPr>
          <a:xfrm>
            <a:off x="685346" y="1085850"/>
            <a:ext cx="7765322" cy="4114800"/>
          </a:xfrm>
        </p:spPr>
        <p:txBody>
          <a:bodyPr>
            <a:normAutofit fontScale="85000" lnSpcReduction="10000"/>
          </a:bodyPr>
          <a:lstStyle/>
          <a:p>
            <a:r>
              <a:rPr lang="en-GB" dirty="0"/>
              <a:t>Nucleus - large, central in most, large amount of euchromatin , Barr body.</a:t>
            </a:r>
            <a:endParaRPr lang="ar-AE" dirty="0"/>
          </a:p>
          <a:p>
            <a:r>
              <a:rPr lang="en-GB" dirty="0"/>
              <a:t>  rough endoplasmic reticulum (RER) - lots for synthesis of structural and transport proteins.</a:t>
            </a:r>
            <a:endParaRPr lang="ar-AE" dirty="0"/>
          </a:p>
          <a:p>
            <a:r>
              <a:rPr lang="en-GB" dirty="0"/>
              <a:t>  Golgi apparatus - only found near nucleus in </a:t>
            </a:r>
            <a:r>
              <a:rPr lang="en-GB" dirty="0" err="1"/>
              <a:t>perikayon</a:t>
            </a:r>
            <a:r>
              <a:rPr lang="en-GB" dirty="0"/>
              <a:t>. </a:t>
            </a:r>
            <a:endParaRPr lang="ar-AE" dirty="0"/>
          </a:p>
          <a:p>
            <a:r>
              <a:rPr lang="en-GB" dirty="0"/>
              <a:t>  Mitochondria - abundant for high energy requirements </a:t>
            </a:r>
            <a:endParaRPr lang="ar-AE" dirty="0"/>
          </a:p>
          <a:p>
            <a:r>
              <a:rPr lang="en-GB" dirty="0"/>
              <a:t> Neurofilaments, microtubules - neurofilaments are intermediate filaments (10 nm) Microtubules - important in transport of materials (e.g. neurotransmitters).</a:t>
            </a:r>
            <a:endParaRPr lang="ar-AE" dirty="0"/>
          </a:p>
          <a:p>
            <a:r>
              <a:rPr lang="en-GB" dirty="0"/>
              <a:t>  Inclusions - pigment vesicles - function unknown.</a:t>
            </a:r>
          </a:p>
          <a:p>
            <a:r>
              <a:rPr lang="en-GB" dirty="0"/>
              <a:t> Lipofuscin deposits - residual bodies from autophagosome activity. Increase with age.</a:t>
            </a:r>
          </a:p>
        </p:txBody>
      </p:sp>
    </p:spTree>
    <p:extLst>
      <p:ext uri="{BB962C8B-B14F-4D97-AF65-F5344CB8AC3E}">
        <p14:creationId xmlns:p14="http://schemas.microsoft.com/office/powerpoint/2010/main" val="19821740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F5041E-283C-4786-8973-D7F83A6DAFD7}"/>
              </a:ext>
            </a:extLst>
          </p:cNvPr>
          <p:cNvSpPr>
            <a:spLocks noGrp="1"/>
          </p:cNvSpPr>
          <p:nvPr>
            <p:ph type="title"/>
          </p:nvPr>
        </p:nvSpPr>
        <p:spPr>
          <a:xfrm>
            <a:off x="685347" y="857250"/>
            <a:ext cx="7765321" cy="994741"/>
          </a:xfrm>
        </p:spPr>
        <p:txBody>
          <a:bodyPr/>
          <a:lstStyle/>
          <a:p>
            <a:r>
              <a:rPr lang="en-GB" dirty="0"/>
              <a:t>B. dendrite :</a:t>
            </a:r>
          </a:p>
        </p:txBody>
      </p:sp>
      <p:sp>
        <p:nvSpPr>
          <p:cNvPr id="3" name="Content Placeholder 2">
            <a:extLst>
              <a:ext uri="{FF2B5EF4-FFF2-40B4-BE49-F238E27FC236}">
                <a16:creationId xmlns:a16="http://schemas.microsoft.com/office/drawing/2014/main" xmlns="" id="{346528D1-BA14-4E0B-864D-DBC6B91710A8}"/>
              </a:ext>
            </a:extLst>
          </p:cNvPr>
          <p:cNvSpPr>
            <a:spLocks noGrp="1"/>
          </p:cNvSpPr>
          <p:nvPr>
            <p:ph idx="1"/>
          </p:nvPr>
        </p:nvSpPr>
        <p:spPr>
          <a:xfrm>
            <a:off x="685346" y="1562644"/>
            <a:ext cx="7765322" cy="3638006"/>
          </a:xfrm>
        </p:spPr>
        <p:txBody>
          <a:bodyPr>
            <a:normAutofit fontScale="77500" lnSpcReduction="20000"/>
          </a:bodyPr>
          <a:lstStyle/>
          <a:p>
            <a:r>
              <a:rPr lang="en-GB" dirty="0"/>
              <a:t>Many  elongated processes specialized to receive stimuli from environment , sensory epithelial cells ,or other neurons, </a:t>
            </a:r>
          </a:p>
          <a:p>
            <a:r>
              <a:rPr lang="en-GB" dirty="0"/>
              <a:t>may be branched, </a:t>
            </a:r>
          </a:p>
          <a:p>
            <a:r>
              <a:rPr lang="en-GB" dirty="0"/>
              <a:t>forms receptive area for synaptic contacts from other neurons, </a:t>
            </a:r>
          </a:p>
          <a:p>
            <a:r>
              <a:rPr lang="en-GB" dirty="0"/>
              <a:t>has tiny rough projections or spines called gemmules that may be points of synaptic contact, </a:t>
            </a:r>
          </a:p>
          <a:p>
            <a:r>
              <a:rPr lang="en-GB" dirty="0"/>
              <a:t>dendrites from larger neurons may be lightly myelinated by oligodendroglia.</a:t>
            </a:r>
          </a:p>
          <a:p>
            <a:r>
              <a:rPr lang="en-GB" dirty="0"/>
              <a:t>Neurons may have more than one dendrite. </a:t>
            </a:r>
          </a:p>
          <a:p>
            <a:r>
              <a:rPr lang="en-GB" dirty="0"/>
              <a:t>Cytoplasm in these processes similar to that of perikaryon, but no </a:t>
            </a:r>
            <a:r>
              <a:rPr lang="en-GB" dirty="0" err="1"/>
              <a:t>golgi</a:t>
            </a:r>
            <a:r>
              <a:rPr lang="en-GB" dirty="0"/>
              <a:t> bodies.</a:t>
            </a:r>
          </a:p>
        </p:txBody>
      </p:sp>
    </p:spTree>
    <p:extLst>
      <p:ext uri="{BB962C8B-B14F-4D97-AF65-F5344CB8AC3E}">
        <p14:creationId xmlns:p14="http://schemas.microsoft.com/office/powerpoint/2010/main" val="22147791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280D9D-0CF0-4F42-9E5B-5DDE36477377}"/>
              </a:ext>
            </a:extLst>
          </p:cNvPr>
          <p:cNvSpPr>
            <a:spLocks noGrp="1"/>
          </p:cNvSpPr>
          <p:nvPr>
            <p:ph type="title"/>
          </p:nvPr>
        </p:nvSpPr>
        <p:spPr/>
        <p:txBody>
          <a:bodyPr/>
          <a:lstStyle/>
          <a:p>
            <a:r>
              <a:rPr lang="en-GB" dirty="0"/>
              <a:t>C. axon :</a:t>
            </a:r>
          </a:p>
        </p:txBody>
      </p:sp>
      <p:sp>
        <p:nvSpPr>
          <p:cNvPr id="3" name="Content Placeholder 2">
            <a:extLst>
              <a:ext uri="{FF2B5EF4-FFF2-40B4-BE49-F238E27FC236}">
                <a16:creationId xmlns:a16="http://schemas.microsoft.com/office/drawing/2014/main" xmlns="" id="{26B5B62E-6828-4068-81A3-8920C32387EB}"/>
              </a:ext>
            </a:extLst>
          </p:cNvPr>
          <p:cNvSpPr>
            <a:spLocks noGrp="1"/>
          </p:cNvSpPr>
          <p:nvPr>
            <p:ph idx="1"/>
          </p:nvPr>
        </p:nvSpPr>
        <p:spPr/>
        <p:txBody>
          <a:bodyPr>
            <a:normAutofit/>
          </a:bodyPr>
          <a:lstStyle/>
          <a:p>
            <a:r>
              <a:rPr lang="en-GB" sz="2100" dirty="0"/>
              <a:t>which is a single process specialized in generation and conducting nerve impulses to other cells (nerve , muscle and gland cells).</a:t>
            </a:r>
          </a:p>
          <a:p>
            <a:r>
              <a:rPr lang="en-GB" sz="2100" dirty="0"/>
              <a:t> axons carry electrical impulses (action potentials) to synapses at end of axon.</a:t>
            </a:r>
          </a:p>
        </p:txBody>
      </p:sp>
    </p:spTree>
    <p:extLst>
      <p:ext uri="{BB962C8B-B14F-4D97-AF65-F5344CB8AC3E}">
        <p14:creationId xmlns:p14="http://schemas.microsoft.com/office/powerpoint/2010/main" val="18772156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7F7C56D-1BC2-4E83-8812-5B0676CB33C4}"/>
              </a:ext>
            </a:extLst>
          </p:cNvPr>
          <p:cNvSpPr>
            <a:spLocks noGrp="1"/>
          </p:cNvSpPr>
          <p:nvPr>
            <p:ph idx="1"/>
          </p:nvPr>
        </p:nvSpPr>
        <p:spPr>
          <a:xfrm>
            <a:off x="685346" y="1268730"/>
            <a:ext cx="7765322" cy="3931920"/>
          </a:xfrm>
        </p:spPr>
        <p:txBody>
          <a:bodyPr>
            <a:normAutofit fontScale="92500" lnSpcReduction="20000"/>
          </a:bodyPr>
          <a:lstStyle/>
          <a:p>
            <a:r>
              <a:rPr lang="en-GB" dirty="0"/>
              <a:t>Many axons are enclosed in sheaths formed by other cells; axons of </a:t>
            </a:r>
            <a:r>
              <a:rPr lang="en-GB" dirty="0">
                <a:solidFill>
                  <a:srgbClr val="FF0000"/>
                </a:solidFill>
              </a:rPr>
              <a:t>PNS</a:t>
            </a:r>
            <a:r>
              <a:rPr lang="en-GB" dirty="0"/>
              <a:t> commonly have sheaths composed of </a:t>
            </a:r>
            <a:r>
              <a:rPr lang="en-GB" dirty="0">
                <a:solidFill>
                  <a:srgbClr val="FF0000"/>
                </a:solidFill>
              </a:rPr>
              <a:t>Schwann Cells </a:t>
            </a:r>
            <a:r>
              <a:rPr lang="ar-AE" dirty="0">
                <a:solidFill>
                  <a:srgbClr val="FF0000"/>
                </a:solidFill>
              </a:rPr>
              <a:t>)</a:t>
            </a:r>
            <a:r>
              <a:rPr lang="en-GB" dirty="0" err="1">
                <a:solidFill>
                  <a:srgbClr val="FF0000"/>
                </a:solidFill>
              </a:rPr>
              <a:t>Neurolemmocytes</a:t>
            </a:r>
            <a:r>
              <a:rPr lang="ar-AE" dirty="0">
                <a:solidFill>
                  <a:srgbClr val="FF0000"/>
                </a:solidFill>
              </a:rPr>
              <a:t>(</a:t>
            </a:r>
            <a:r>
              <a:rPr lang="en-GB" dirty="0"/>
              <a:t>, which can  tightly surround the nerve </a:t>
            </a:r>
            <a:r>
              <a:rPr lang="en-GB" dirty="0" err="1"/>
              <a:t>fibers</a:t>
            </a:r>
            <a:r>
              <a:rPr lang="en-GB" dirty="0"/>
              <a:t> (axon), </a:t>
            </a:r>
          </a:p>
          <a:p>
            <a:r>
              <a:rPr lang="en-GB" dirty="0"/>
              <a:t>while axons lying within the </a:t>
            </a:r>
            <a:r>
              <a:rPr lang="en-GB" dirty="0">
                <a:solidFill>
                  <a:srgbClr val="FF0000"/>
                </a:solidFill>
              </a:rPr>
              <a:t>CNS</a:t>
            </a:r>
            <a:r>
              <a:rPr lang="en-GB" dirty="0"/>
              <a:t> are provided with a similar covering by </a:t>
            </a:r>
            <a:r>
              <a:rPr lang="en-GB" dirty="0">
                <a:solidFill>
                  <a:srgbClr val="FF0000"/>
                </a:solidFill>
              </a:rPr>
              <a:t>Oligodendrocytes</a:t>
            </a:r>
            <a:r>
              <a:rPr lang="ar-AE" dirty="0">
                <a:solidFill>
                  <a:srgbClr val="FF0000"/>
                </a:solidFill>
              </a:rPr>
              <a:t> )</a:t>
            </a:r>
            <a:r>
              <a:rPr lang="en-GB" dirty="0">
                <a:solidFill>
                  <a:srgbClr val="FFFF00"/>
                </a:solidFill>
              </a:rPr>
              <a:t> </a:t>
            </a:r>
            <a:r>
              <a:rPr lang="en-GB" dirty="0">
                <a:solidFill>
                  <a:srgbClr val="FF0000"/>
                </a:solidFill>
              </a:rPr>
              <a:t>oligodendroglia</a:t>
            </a:r>
            <a:r>
              <a:rPr lang="ar-AE" dirty="0">
                <a:solidFill>
                  <a:srgbClr val="FF0000"/>
                </a:solidFill>
              </a:rPr>
              <a:t>(</a:t>
            </a:r>
            <a:r>
              <a:rPr lang="en-GB" dirty="0"/>
              <a:t>. </a:t>
            </a:r>
          </a:p>
          <a:p>
            <a:r>
              <a:rPr lang="en-GB" dirty="0"/>
              <a:t>The nerve </a:t>
            </a:r>
            <a:r>
              <a:rPr lang="en-GB" dirty="0" err="1"/>
              <a:t>fibers</a:t>
            </a:r>
            <a:r>
              <a:rPr lang="en-GB" dirty="0"/>
              <a:t> with enclosed sheaths are known as </a:t>
            </a:r>
            <a:r>
              <a:rPr lang="en-GB" dirty="0">
                <a:solidFill>
                  <a:srgbClr val="FF0000"/>
                </a:solidFill>
              </a:rPr>
              <a:t>myelinated</a:t>
            </a:r>
            <a:r>
              <a:rPr lang="en-GB" dirty="0"/>
              <a:t> nerve </a:t>
            </a:r>
            <a:r>
              <a:rPr lang="en-GB" dirty="0" err="1"/>
              <a:t>fibers</a:t>
            </a:r>
            <a:r>
              <a:rPr lang="en-GB" dirty="0"/>
              <a:t>, while those lacking the sheaths are called </a:t>
            </a:r>
            <a:r>
              <a:rPr lang="en-GB" dirty="0">
                <a:solidFill>
                  <a:srgbClr val="FF0000"/>
                </a:solidFill>
              </a:rPr>
              <a:t>unmyelinated </a:t>
            </a:r>
            <a:r>
              <a:rPr lang="en-GB" dirty="0"/>
              <a:t>nerve </a:t>
            </a:r>
            <a:r>
              <a:rPr lang="en-GB" dirty="0" err="1"/>
              <a:t>fibers</a:t>
            </a:r>
            <a:r>
              <a:rPr lang="en-GB" dirty="0"/>
              <a:t>. </a:t>
            </a:r>
          </a:p>
          <a:p>
            <a:r>
              <a:rPr lang="en-GB" dirty="0"/>
              <a:t>In junction between any two segments ,there is a gap in myelin sheath (Lack of myelin); these gaps are called </a:t>
            </a:r>
            <a:r>
              <a:rPr lang="en-GB" dirty="0">
                <a:solidFill>
                  <a:srgbClr val="FF0000"/>
                </a:solidFill>
              </a:rPr>
              <a:t>Nodes Of </a:t>
            </a:r>
            <a:r>
              <a:rPr lang="en-GB" dirty="0" err="1">
                <a:solidFill>
                  <a:srgbClr val="FF0000"/>
                </a:solidFill>
              </a:rPr>
              <a:t>Raniver</a:t>
            </a:r>
            <a:endParaRPr lang="en-GB" dirty="0">
              <a:solidFill>
                <a:srgbClr val="FF0000"/>
              </a:solidFill>
            </a:endParaRPr>
          </a:p>
        </p:txBody>
      </p:sp>
    </p:spTree>
    <p:extLst>
      <p:ext uri="{BB962C8B-B14F-4D97-AF65-F5344CB8AC3E}">
        <p14:creationId xmlns:p14="http://schemas.microsoft.com/office/powerpoint/2010/main" val="21164501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242CBB-A535-4D93-8468-812523986A7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8975F796-404F-4E61-9143-C195D0173BA1}"/>
              </a:ext>
            </a:extLst>
          </p:cNvPr>
          <p:cNvSpPr>
            <a:spLocks noGrp="1"/>
          </p:cNvSpPr>
          <p:nvPr>
            <p:ph idx="1"/>
          </p:nvPr>
        </p:nvSpPr>
        <p:spPr/>
        <p:txBody>
          <a:bodyPr>
            <a:normAutofit/>
          </a:bodyPr>
          <a:lstStyle/>
          <a:p>
            <a:r>
              <a:rPr lang="en-GB" sz="2100" dirty="0"/>
              <a:t>The ends of branches form synapses with other neurons or muscle cells,</a:t>
            </a:r>
          </a:p>
          <a:p>
            <a:r>
              <a:rPr lang="en-GB" sz="2100" dirty="0"/>
              <a:t> may be myelinated by either </a:t>
            </a:r>
            <a:r>
              <a:rPr lang="en-GB" sz="2100" dirty="0">
                <a:solidFill>
                  <a:srgbClr val="FF0000"/>
                </a:solidFill>
              </a:rPr>
              <a:t>oligodendroglia in CNS or Schwann cells in PNS. </a:t>
            </a:r>
          </a:p>
          <a:p>
            <a:r>
              <a:rPr lang="en-GB" sz="2100" dirty="0"/>
              <a:t>Each neuron has only one axon.</a:t>
            </a:r>
          </a:p>
        </p:txBody>
      </p:sp>
    </p:spTree>
    <p:extLst>
      <p:ext uri="{BB962C8B-B14F-4D97-AF65-F5344CB8AC3E}">
        <p14:creationId xmlns:p14="http://schemas.microsoft.com/office/powerpoint/2010/main" val="32593717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err="1"/>
              <a:t>Pseudostartified</a:t>
            </a:r>
            <a:r>
              <a:rPr lang="en-US" dirty="0"/>
              <a:t> columnar epithelium is mostly found in regions of the respiratory tract, giving the </a:t>
            </a:r>
            <a:r>
              <a:rPr lang="en-US" dirty="0" err="1"/>
              <a:t>abibilty</a:t>
            </a:r>
            <a:r>
              <a:rPr lang="en-US" dirty="0"/>
              <a:t> to the airways to </a:t>
            </a:r>
            <a:r>
              <a:rPr lang="en-US" dirty="0" err="1"/>
              <a:t>strech</a:t>
            </a:r>
            <a:endParaRPr lang="en-US" dirty="0"/>
          </a:p>
          <a:p>
            <a:pPr marL="0" indent="0">
              <a:buNone/>
            </a:pPr>
            <a:r>
              <a:rPr lang="en-US" dirty="0"/>
              <a:t>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362200"/>
            <a:ext cx="7467600" cy="362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3873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circle(in)">
                                      <p:cBhvr>
                                        <p:cTn id="13"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F1EC06A-7E92-47E2-BD30-319C6EF1195E}"/>
              </a:ext>
            </a:extLst>
          </p:cNvPr>
          <p:cNvSpPr>
            <a:spLocks noGrp="1"/>
          </p:cNvSpPr>
          <p:nvPr>
            <p:ph idx="1"/>
          </p:nvPr>
        </p:nvSpPr>
        <p:spPr>
          <a:xfrm>
            <a:off x="522061" y="1567150"/>
            <a:ext cx="7765322" cy="2771352"/>
          </a:xfrm>
        </p:spPr>
        <p:txBody>
          <a:bodyPr>
            <a:normAutofit lnSpcReduction="10000"/>
          </a:bodyPr>
          <a:lstStyle/>
          <a:p>
            <a:r>
              <a:rPr lang="en-GB" dirty="0"/>
              <a:t> </a:t>
            </a:r>
            <a:r>
              <a:rPr lang="en-GB" sz="2400" dirty="0"/>
              <a:t>axon hillock (pyramid shaped region where axon originates from the cell</a:t>
            </a:r>
          </a:p>
          <a:p>
            <a:r>
              <a:rPr lang="en-GB" sz="2400" dirty="0"/>
              <a:t>body or perikaryon).</a:t>
            </a:r>
          </a:p>
          <a:p>
            <a:r>
              <a:rPr lang="en-GB" sz="2400" dirty="0"/>
              <a:t> initial segment (unmyelinated initial portion of axon).</a:t>
            </a:r>
          </a:p>
          <a:p>
            <a:r>
              <a:rPr lang="en-GB" sz="2400" dirty="0"/>
              <a:t> remainder of axon (may be myelinated or unmyelinated, may be branched).</a:t>
            </a:r>
          </a:p>
        </p:txBody>
      </p:sp>
      <p:pic>
        <p:nvPicPr>
          <p:cNvPr id="4" name="Content Placeholder 3">
            <a:extLst>
              <a:ext uri="{FF2B5EF4-FFF2-40B4-BE49-F238E27FC236}">
                <a16:creationId xmlns:a16="http://schemas.microsoft.com/office/drawing/2014/main" xmlns="" id="{105D06B5-7061-4AD0-8769-C0189744A165}"/>
              </a:ext>
            </a:extLst>
          </p:cNvPr>
          <p:cNvPicPr>
            <a:picLocks noChangeAspect="1"/>
          </p:cNvPicPr>
          <p:nvPr/>
        </p:nvPicPr>
        <p:blipFill>
          <a:blip r:embed="rId2"/>
          <a:stretch>
            <a:fillRect/>
          </a:stretch>
        </p:blipFill>
        <p:spPr>
          <a:xfrm>
            <a:off x="5830151" y="3489417"/>
            <a:ext cx="1719181" cy="2259874"/>
          </a:xfrm>
          <a:prstGeom prst="rect">
            <a:avLst/>
          </a:prstGeom>
        </p:spPr>
      </p:pic>
    </p:spTree>
    <p:extLst>
      <p:ext uri="{BB962C8B-B14F-4D97-AF65-F5344CB8AC3E}">
        <p14:creationId xmlns:p14="http://schemas.microsoft.com/office/powerpoint/2010/main" val="30785300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4C41C1-CCC3-4CE6-AA90-DE61AFA7E88A}"/>
              </a:ext>
            </a:extLst>
          </p:cNvPr>
          <p:cNvSpPr>
            <a:spLocks noGrp="1"/>
          </p:cNvSpPr>
          <p:nvPr>
            <p:ph type="title"/>
          </p:nvPr>
        </p:nvSpPr>
        <p:spPr/>
        <p:txBody>
          <a:bodyPr/>
          <a:lstStyle/>
          <a:p>
            <a:r>
              <a:rPr lang="en-GB" dirty="0"/>
              <a:t>D. Synapse</a:t>
            </a:r>
          </a:p>
        </p:txBody>
      </p:sp>
      <p:sp>
        <p:nvSpPr>
          <p:cNvPr id="3" name="Content Placeholder 2">
            <a:extLst>
              <a:ext uri="{FF2B5EF4-FFF2-40B4-BE49-F238E27FC236}">
                <a16:creationId xmlns:a16="http://schemas.microsoft.com/office/drawing/2014/main" xmlns="" id="{8A12923D-9495-49AD-A170-DF82034D43B1}"/>
              </a:ext>
            </a:extLst>
          </p:cNvPr>
          <p:cNvSpPr>
            <a:spLocks noGrp="1"/>
          </p:cNvSpPr>
          <p:nvPr>
            <p:ph idx="1"/>
          </p:nvPr>
        </p:nvSpPr>
        <p:spPr>
          <a:xfrm>
            <a:off x="659674" y="1856558"/>
            <a:ext cx="7855676" cy="3633414"/>
          </a:xfrm>
        </p:spPr>
        <p:txBody>
          <a:bodyPr>
            <a:normAutofit fontScale="77500" lnSpcReduction="20000"/>
          </a:bodyPr>
          <a:lstStyle/>
          <a:p>
            <a:r>
              <a:rPr lang="en-GB" dirty="0"/>
              <a:t>it’s a special site of contact between neurons or between neurons and other effector cells which are responsible for nerve impulse transmission from neuron to another cell.</a:t>
            </a:r>
          </a:p>
          <a:p>
            <a:pPr marL="0" indent="0">
              <a:buNone/>
            </a:pPr>
            <a:endParaRPr lang="ar-AE" dirty="0"/>
          </a:p>
          <a:p>
            <a:r>
              <a:rPr lang="en-GB" dirty="0"/>
              <a:t>  </a:t>
            </a:r>
            <a:r>
              <a:rPr lang="en-GB" b="1" dirty="0">
                <a:solidFill>
                  <a:srgbClr val="FF0000"/>
                </a:solidFill>
              </a:rPr>
              <a:t>Various type of synapse are seen between neuron : </a:t>
            </a:r>
            <a:endParaRPr lang="ar-AE" b="1" dirty="0">
              <a:solidFill>
                <a:srgbClr val="FF0000"/>
              </a:solidFill>
            </a:endParaRPr>
          </a:p>
          <a:p>
            <a:r>
              <a:rPr lang="en-GB" dirty="0"/>
              <a:t>1- </a:t>
            </a:r>
            <a:r>
              <a:rPr lang="en-GB" dirty="0" err="1"/>
              <a:t>axosomatic</a:t>
            </a:r>
            <a:r>
              <a:rPr lang="en-GB" dirty="0"/>
              <a:t> : if an axon form synapses with cell body ( soma ).</a:t>
            </a:r>
            <a:endParaRPr lang="ar-AE" dirty="0"/>
          </a:p>
          <a:p>
            <a:r>
              <a:rPr lang="en-GB" dirty="0"/>
              <a:t> 2- axodendritic : axon synapses with dendrite. </a:t>
            </a:r>
            <a:endParaRPr lang="ar-AE" dirty="0"/>
          </a:p>
          <a:p>
            <a:r>
              <a:rPr lang="en-GB" dirty="0"/>
              <a:t>3- axoaxonic: axon synapses with another axon terminal branch </a:t>
            </a:r>
            <a:endParaRPr lang="ar-AE" dirty="0"/>
          </a:p>
          <a:p>
            <a:r>
              <a:rPr lang="en-GB" dirty="0"/>
              <a:t>4- </a:t>
            </a:r>
            <a:r>
              <a:rPr lang="en-GB" dirty="0" err="1"/>
              <a:t>dendrodendritic</a:t>
            </a:r>
            <a:r>
              <a:rPr lang="en-GB" dirty="0"/>
              <a:t> : dendrite synapsing on another dendrite (very localized effect).</a:t>
            </a:r>
          </a:p>
        </p:txBody>
      </p:sp>
    </p:spTree>
    <p:extLst>
      <p:ext uri="{BB962C8B-B14F-4D97-AF65-F5344CB8AC3E}">
        <p14:creationId xmlns:p14="http://schemas.microsoft.com/office/powerpoint/2010/main" val="5568057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B1F583-99D0-4C71-8D19-34BD8FAEBFBD}"/>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DA08E893-42DF-4A50-A65E-E04A3EC4003A}"/>
              </a:ext>
            </a:extLst>
          </p:cNvPr>
          <p:cNvPicPr>
            <a:picLocks noGrp="1" noChangeAspect="1"/>
          </p:cNvPicPr>
          <p:nvPr>
            <p:ph idx="1"/>
          </p:nvPr>
        </p:nvPicPr>
        <p:blipFill>
          <a:blip r:embed="rId2"/>
          <a:stretch>
            <a:fillRect/>
          </a:stretch>
        </p:blipFill>
        <p:spPr>
          <a:xfrm>
            <a:off x="2593073" y="1795666"/>
            <a:ext cx="4055921" cy="3130664"/>
          </a:xfrm>
          <a:prstGeom prst="rect">
            <a:avLst/>
          </a:prstGeom>
        </p:spPr>
      </p:pic>
    </p:spTree>
    <p:extLst>
      <p:ext uri="{BB962C8B-B14F-4D97-AF65-F5344CB8AC3E}">
        <p14:creationId xmlns:p14="http://schemas.microsoft.com/office/powerpoint/2010/main" val="1994969240"/>
      </p:ext>
    </p:extLst>
  </p:cSld>
  <p:clrMapOvr>
    <a:masterClrMapping/>
  </p:clrMapOvr>
  <p:transition spd="slow">
    <p:cove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BC85BA-9A5B-47FB-A1E2-1A3D647AA34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F1FA76DD-9F4E-4180-86D9-4A6BAA76A19F}"/>
              </a:ext>
            </a:extLst>
          </p:cNvPr>
          <p:cNvSpPr>
            <a:spLocks noGrp="1"/>
          </p:cNvSpPr>
          <p:nvPr>
            <p:ph idx="1"/>
          </p:nvPr>
        </p:nvSpPr>
        <p:spPr/>
        <p:txBody>
          <a:bodyPr/>
          <a:lstStyle/>
          <a:p>
            <a:r>
              <a:rPr lang="en-GB" dirty="0">
                <a:solidFill>
                  <a:srgbClr val="FF0000"/>
                </a:solidFill>
              </a:rPr>
              <a:t>According to the way of impulse transmission:</a:t>
            </a:r>
            <a:endParaRPr lang="ar-AE" dirty="0">
              <a:solidFill>
                <a:srgbClr val="FF0000"/>
              </a:solidFill>
            </a:endParaRPr>
          </a:p>
          <a:p>
            <a:r>
              <a:rPr lang="en-GB" dirty="0"/>
              <a:t> –Electrical synapses (uncommon in mammals)</a:t>
            </a:r>
            <a:endParaRPr lang="ar-AE" dirty="0"/>
          </a:p>
          <a:p>
            <a:r>
              <a:rPr lang="en-GB" dirty="0"/>
              <a:t> –Chemical synapses (by the release of neurotransmitters)</a:t>
            </a:r>
          </a:p>
        </p:txBody>
      </p:sp>
    </p:spTree>
    <p:extLst>
      <p:ext uri="{BB962C8B-B14F-4D97-AF65-F5344CB8AC3E}">
        <p14:creationId xmlns:p14="http://schemas.microsoft.com/office/powerpoint/2010/main" val="29844785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9ACAA3-1B89-498E-AFAB-42C2E2067F66}"/>
              </a:ext>
            </a:extLst>
          </p:cNvPr>
          <p:cNvSpPr>
            <a:spLocks noGrp="1"/>
          </p:cNvSpPr>
          <p:nvPr>
            <p:ph type="title"/>
          </p:nvPr>
        </p:nvSpPr>
        <p:spPr/>
        <p:txBody>
          <a:bodyPr>
            <a:normAutofit fontScale="90000"/>
          </a:bodyPr>
          <a:lstStyle/>
          <a:p>
            <a:r>
              <a:rPr lang="en-GB" dirty="0"/>
              <a:t>Synapses are comprised of three elements: </a:t>
            </a:r>
          </a:p>
        </p:txBody>
      </p:sp>
      <p:sp>
        <p:nvSpPr>
          <p:cNvPr id="3" name="Content Placeholder 2">
            <a:extLst>
              <a:ext uri="{FF2B5EF4-FFF2-40B4-BE49-F238E27FC236}">
                <a16:creationId xmlns:a16="http://schemas.microsoft.com/office/drawing/2014/main" xmlns="" id="{AE49D558-C7F9-4BBB-8C6A-01C0FCF34478}"/>
              </a:ext>
            </a:extLst>
          </p:cNvPr>
          <p:cNvSpPr>
            <a:spLocks noGrp="1"/>
          </p:cNvSpPr>
          <p:nvPr>
            <p:ph idx="1"/>
          </p:nvPr>
        </p:nvSpPr>
        <p:spPr/>
        <p:txBody>
          <a:bodyPr>
            <a:normAutofit fontScale="92500"/>
          </a:bodyPr>
          <a:lstStyle/>
          <a:p>
            <a:r>
              <a:rPr lang="en-GB" dirty="0"/>
              <a:t>a) Presynaptic nerve terminal contains synaptic vesicles which house a chemical neurotransmitter that is released after vesicle fusion with the presynaptic terminal plasma membrane. </a:t>
            </a:r>
            <a:endParaRPr lang="ar-AE" dirty="0"/>
          </a:p>
          <a:p>
            <a:r>
              <a:rPr lang="en-GB" dirty="0"/>
              <a:t>b) Postsynaptic element : </a:t>
            </a:r>
            <a:r>
              <a:rPr lang="en-GB" dirty="0" err="1"/>
              <a:t>adendrite</a:t>
            </a:r>
            <a:r>
              <a:rPr lang="en-GB" dirty="0"/>
              <a:t>, a cell body, or a target cell receiving the synaptic input. </a:t>
            </a:r>
            <a:r>
              <a:rPr lang="en-GB" dirty="0">
                <a:solidFill>
                  <a:srgbClr val="FF0000"/>
                </a:solidFill>
              </a:rPr>
              <a:t>Receptor protein molecules</a:t>
            </a:r>
            <a:r>
              <a:rPr lang="en-GB" dirty="0"/>
              <a:t>, to which neurotransmitter molecules bind, are embedded in the postsynaptic plasma </a:t>
            </a:r>
            <a:r>
              <a:rPr lang="en-GB" dirty="0" err="1"/>
              <a:t>membane</a:t>
            </a:r>
            <a:r>
              <a:rPr lang="en-GB" dirty="0"/>
              <a:t>.</a:t>
            </a:r>
            <a:endParaRPr lang="ar-AE" dirty="0"/>
          </a:p>
          <a:p>
            <a:r>
              <a:rPr lang="en-GB" dirty="0"/>
              <a:t> c) Synaptic Cleft: a gap between pre- and post-synaptic elements into which neurotransmitter molecules are released. </a:t>
            </a:r>
          </a:p>
        </p:txBody>
      </p:sp>
    </p:spTree>
    <p:extLst>
      <p:ext uri="{BB962C8B-B14F-4D97-AF65-F5344CB8AC3E}">
        <p14:creationId xmlns:p14="http://schemas.microsoft.com/office/powerpoint/2010/main" val="20247138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CCD5EA-FCB3-4A2D-92BC-FE3C2CB0C0D1}"/>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57D1D593-29DF-4440-98D9-2C479DF955B5}"/>
              </a:ext>
            </a:extLst>
          </p:cNvPr>
          <p:cNvPicPr>
            <a:picLocks noGrp="1" noChangeAspect="1"/>
          </p:cNvPicPr>
          <p:nvPr>
            <p:ph idx="1"/>
          </p:nvPr>
        </p:nvPicPr>
        <p:blipFill>
          <a:blip r:embed="rId2"/>
          <a:stretch>
            <a:fillRect/>
          </a:stretch>
        </p:blipFill>
        <p:spPr>
          <a:xfrm>
            <a:off x="2017086" y="2226469"/>
            <a:ext cx="5109828" cy="3263504"/>
          </a:xfrm>
          <a:prstGeom prst="rect">
            <a:avLst/>
          </a:prstGeom>
        </p:spPr>
      </p:pic>
    </p:spTree>
    <p:extLst>
      <p:ext uri="{BB962C8B-B14F-4D97-AF65-F5344CB8AC3E}">
        <p14:creationId xmlns:p14="http://schemas.microsoft.com/office/powerpoint/2010/main" val="3101903361"/>
      </p:ext>
    </p:extLst>
  </p:cSld>
  <p:clrMapOvr>
    <a:masterClrMapping/>
  </p:clrMapOvr>
  <p:transition spd="slow">
    <p:cove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A5C944-ECF1-4898-B6C2-0B17120AB6A2}"/>
              </a:ext>
            </a:extLst>
          </p:cNvPr>
          <p:cNvSpPr>
            <a:spLocks noGrp="1"/>
          </p:cNvSpPr>
          <p:nvPr>
            <p:ph type="title"/>
          </p:nvPr>
        </p:nvSpPr>
        <p:spPr/>
        <p:txBody>
          <a:bodyPr/>
          <a:lstStyle/>
          <a:p>
            <a:r>
              <a:rPr lang="en-GB" dirty="0"/>
              <a:t>TYPES OF NEURONS:</a:t>
            </a:r>
          </a:p>
        </p:txBody>
      </p:sp>
      <p:sp>
        <p:nvSpPr>
          <p:cNvPr id="3" name="Content Placeholder 2">
            <a:extLst>
              <a:ext uri="{FF2B5EF4-FFF2-40B4-BE49-F238E27FC236}">
                <a16:creationId xmlns:a16="http://schemas.microsoft.com/office/drawing/2014/main" xmlns="" id="{67D130BB-9012-4F33-8754-B28CB9C610BF}"/>
              </a:ext>
            </a:extLst>
          </p:cNvPr>
          <p:cNvSpPr>
            <a:spLocks noGrp="1"/>
          </p:cNvSpPr>
          <p:nvPr>
            <p:ph idx="1"/>
          </p:nvPr>
        </p:nvSpPr>
        <p:spPr/>
        <p:txBody>
          <a:bodyPr/>
          <a:lstStyle/>
          <a:p>
            <a:r>
              <a:rPr lang="en-GB" dirty="0"/>
              <a:t>There are three basic shapes to the neurons: </a:t>
            </a:r>
            <a:endParaRPr lang="ar-AE" dirty="0"/>
          </a:p>
          <a:p>
            <a:r>
              <a:rPr lang="en-GB" dirty="0"/>
              <a:t>1- bipolar (single axon and single dendrite). </a:t>
            </a:r>
            <a:endParaRPr lang="ar-AE" dirty="0"/>
          </a:p>
          <a:p>
            <a:r>
              <a:rPr lang="en-GB" dirty="0"/>
              <a:t>2- Unipolar or </a:t>
            </a:r>
            <a:r>
              <a:rPr lang="en-GB" dirty="0" err="1"/>
              <a:t>pseudounipolar</a:t>
            </a:r>
            <a:r>
              <a:rPr lang="en-GB" dirty="0"/>
              <a:t> (single axon and dendrite arise from a common stem) - the primary general sensory neurons are usually </a:t>
            </a:r>
            <a:r>
              <a:rPr lang="en-GB" dirty="0" err="1"/>
              <a:t>pseudounipolar</a:t>
            </a:r>
            <a:r>
              <a:rPr lang="en-GB" dirty="0"/>
              <a:t>.</a:t>
            </a:r>
            <a:endParaRPr lang="ar-AE" dirty="0"/>
          </a:p>
          <a:p>
            <a:r>
              <a:rPr lang="en-GB" dirty="0"/>
              <a:t> 3- multipolar (the commonest) - most motor neurons are multipolar (single axon and numerous dendrites). </a:t>
            </a:r>
          </a:p>
        </p:txBody>
      </p:sp>
      <p:pic>
        <p:nvPicPr>
          <p:cNvPr id="4" name="Picture 3">
            <a:extLst>
              <a:ext uri="{FF2B5EF4-FFF2-40B4-BE49-F238E27FC236}">
                <a16:creationId xmlns:a16="http://schemas.microsoft.com/office/drawing/2014/main" xmlns="" id="{6CF030C0-7C11-436A-8F87-8C1ADE6A2228}"/>
              </a:ext>
            </a:extLst>
          </p:cNvPr>
          <p:cNvPicPr>
            <a:picLocks noChangeAspect="1"/>
          </p:cNvPicPr>
          <p:nvPr/>
        </p:nvPicPr>
        <p:blipFill>
          <a:blip r:embed="rId2"/>
          <a:stretch>
            <a:fillRect/>
          </a:stretch>
        </p:blipFill>
        <p:spPr>
          <a:xfrm>
            <a:off x="5969726" y="1018393"/>
            <a:ext cx="2788920" cy="1764506"/>
          </a:xfrm>
          <a:prstGeom prst="rect">
            <a:avLst/>
          </a:prstGeom>
        </p:spPr>
      </p:pic>
    </p:spTree>
    <p:extLst>
      <p:ext uri="{BB962C8B-B14F-4D97-AF65-F5344CB8AC3E}">
        <p14:creationId xmlns:p14="http://schemas.microsoft.com/office/powerpoint/2010/main" val="23767063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88BFEC-2E62-4B03-9DC3-586C4C816708}"/>
              </a:ext>
            </a:extLst>
          </p:cNvPr>
          <p:cNvSpPr>
            <a:spLocks noGrp="1"/>
          </p:cNvSpPr>
          <p:nvPr>
            <p:ph type="title"/>
          </p:nvPr>
        </p:nvSpPr>
        <p:spPr/>
        <p:txBody>
          <a:bodyPr>
            <a:normAutofit fontScale="90000"/>
          </a:bodyPr>
          <a:lstStyle/>
          <a:p>
            <a:r>
              <a:rPr lang="en-GB" dirty="0"/>
              <a:t>Neuron classification based on function:</a:t>
            </a:r>
          </a:p>
        </p:txBody>
      </p:sp>
      <p:sp>
        <p:nvSpPr>
          <p:cNvPr id="3" name="Content Placeholder 2">
            <a:extLst>
              <a:ext uri="{FF2B5EF4-FFF2-40B4-BE49-F238E27FC236}">
                <a16:creationId xmlns:a16="http://schemas.microsoft.com/office/drawing/2014/main" xmlns="" id="{F2668AD2-A0CC-4E9C-BC3C-413C206CAE3A}"/>
              </a:ext>
            </a:extLst>
          </p:cNvPr>
          <p:cNvSpPr>
            <a:spLocks noGrp="1"/>
          </p:cNvSpPr>
          <p:nvPr>
            <p:ph idx="1"/>
          </p:nvPr>
        </p:nvSpPr>
        <p:spPr/>
        <p:txBody>
          <a:bodyPr/>
          <a:lstStyle/>
          <a:p>
            <a:r>
              <a:rPr lang="en-GB" dirty="0"/>
              <a:t>1- Motor neurons - efferent, action potential moves from CNS to effector organ (e.g. muscle). </a:t>
            </a:r>
            <a:endParaRPr lang="ar-AE" dirty="0"/>
          </a:p>
          <a:p>
            <a:r>
              <a:rPr lang="en-GB" dirty="0"/>
              <a:t>2- Sensory neurons - afferent, action potential moves from sensory organ to CNS</a:t>
            </a:r>
            <a:endParaRPr lang="ar-AE" dirty="0"/>
          </a:p>
          <a:p>
            <a:r>
              <a:rPr lang="en-GB" dirty="0"/>
              <a:t> 3- Interneurons - form connections between neurons</a:t>
            </a:r>
          </a:p>
        </p:txBody>
      </p:sp>
    </p:spTree>
    <p:extLst>
      <p:ext uri="{BB962C8B-B14F-4D97-AF65-F5344CB8AC3E}">
        <p14:creationId xmlns:p14="http://schemas.microsoft.com/office/powerpoint/2010/main" val="28849678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03E11B-4AE2-4CBA-B638-B69E50C39C8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252C9657-C231-45B8-9F66-6AEB7BAC640E}"/>
              </a:ext>
            </a:extLst>
          </p:cNvPr>
          <p:cNvSpPr>
            <a:spLocks noGrp="1"/>
          </p:cNvSpPr>
          <p:nvPr>
            <p:ph idx="1"/>
          </p:nvPr>
        </p:nvSpPr>
        <p:spPr/>
        <p:txBody>
          <a:bodyPr>
            <a:normAutofit fontScale="92500" lnSpcReduction="10000"/>
          </a:bodyPr>
          <a:lstStyle/>
          <a:p>
            <a:r>
              <a:rPr lang="en-GB" dirty="0"/>
              <a:t>2. glial cells There are many more glial cells in the nervous system than there are neurons.</a:t>
            </a:r>
          </a:p>
          <a:p>
            <a:r>
              <a:rPr lang="en-GB" dirty="0"/>
              <a:t> These cells are situated among the neurons and are generally smaller.</a:t>
            </a:r>
          </a:p>
          <a:p>
            <a:r>
              <a:rPr lang="en-GB" dirty="0"/>
              <a:t> Glial cells have been shown to have nutritive and support functions,</a:t>
            </a:r>
          </a:p>
          <a:p>
            <a:r>
              <a:rPr lang="en-GB" dirty="0"/>
              <a:t>but in general, the functions of these cells within the CNS are not well understood. </a:t>
            </a:r>
          </a:p>
          <a:p>
            <a:r>
              <a:rPr lang="en-GB" dirty="0"/>
              <a:t>Supporting cells ( neuroglia) in the central nervous system : In the central nervous system, there are four types of supporting cells. And in PNS there are two type. </a:t>
            </a:r>
          </a:p>
        </p:txBody>
      </p:sp>
    </p:spTree>
    <p:extLst>
      <p:ext uri="{BB962C8B-B14F-4D97-AF65-F5344CB8AC3E}">
        <p14:creationId xmlns:p14="http://schemas.microsoft.com/office/powerpoint/2010/main" val="1673706769"/>
      </p:ext>
    </p:extLst>
  </p:cSld>
  <p:clrMapOvr>
    <a:masterClrMapping/>
  </p:clrMapOvr>
  <p:transition spd="slow">
    <p:cove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B37C31-5525-4AD5-8924-88D6A898912C}"/>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AD49BB7C-56A7-402C-A2C5-954BDD9759B3}"/>
              </a:ext>
            </a:extLst>
          </p:cNvPr>
          <p:cNvPicPr>
            <a:picLocks noGrp="1" noChangeAspect="1"/>
          </p:cNvPicPr>
          <p:nvPr>
            <p:ph idx="1"/>
          </p:nvPr>
        </p:nvPicPr>
        <p:blipFill>
          <a:blip r:embed="rId2"/>
          <a:stretch>
            <a:fillRect/>
          </a:stretch>
        </p:blipFill>
        <p:spPr>
          <a:xfrm>
            <a:off x="2532310" y="1334477"/>
            <a:ext cx="5194370" cy="4155496"/>
          </a:xfrm>
          <a:prstGeom prst="rect">
            <a:avLst/>
          </a:prstGeom>
        </p:spPr>
      </p:pic>
      <p:pic>
        <p:nvPicPr>
          <p:cNvPr id="5" name="Picture 4">
            <a:extLst>
              <a:ext uri="{FF2B5EF4-FFF2-40B4-BE49-F238E27FC236}">
                <a16:creationId xmlns:a16="http://schemas.microsoft.com/office/drawing/2014/main" xmlns="" id="{5641E12D-937D-4328-AA4A-AB8CB302B924}"/>
              </a:ext>
            </a:extLst>
          </p:cNvPr>
          <p:cNvPicPr>
            <a:picLocks noChangeAspect="1"/>
          </p:cNvPicPr>
          <p:nvPr/>
        </p:nvPicPr>
        <p:blipFill>
          <a:blip r:embed="rId3"/>
          <a:stretch>
            <a:fillRect/>
          </a:stretch>
        </p:blipFill>
        <p:spPr>
          <a:xfrm>
            <a:off x="517820" y="2275285"/>
            <a:ext cx="1785938" cy="2307431"/>
          </a:xfrm>
          <a:prstGeom prst="rect">
            <a:avLst/>
          </a:prstGeom>
        </p:spPr>
      </p:pic>
    </p:spTree>
    <p:extLst>
      <p:ext uri="{BB962C8B-B14F-4D97-AF65-F5344CB8AC3E}">
        <p14:creationId xmlns:p14="http://schemas.microsoft.com/office/powerpoint/2010/main" val="4229443751"/>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4. Transitional epithelium </a:t>
            </a:r>
            <a:r>
              <a:rPr lang="en-US" dirty="0"/>
              <a:t/>
            </a:r>
            <a:br>
              <a:rPr lang="en-US" dirty="0"/>
            </a:br>
            <a:endParaRPr lang="en-US" dirty="0"/>
          </a:p>
        </p:txBody>
      </p:sp>
      <p:sp>
        <p:nvSpPr>
          <p:cNvPr id="3" name="Content Placeholder 2"/>
          <p:cNvSpPr>
            <a:spLocks noGrp="1"/>
          </p:cNvSpPr>
          <p:nvPr>
            <p:ph idx="1"/>
          </p:nvPr>
        </p:nvSpPr>
        <p:spPr/>
        <p:txBody>
          <a:bodyPr/>
          <a:lstStyle/>
          <a:p>
            <a:r>
              <a:rPr lang="en-US" b="1" dirty="0"/>
              <a:t>Transitional epithelium </a:t>
            </a:r>
            <a:r>
              <a:rPr lang="en-US" dirty="0"/>
              <a:t>is a rare type of epithelium that appears squamous when stretched and cuboidal when relaxed</a:t>
            </a:r>
            <a:r>
              <a:rPr lang="en-US"/>
              <a:t>. </a:t>
            </a:r>
          </a:p>
          <a:p>
            <a:r>
              <a:rPr lang="en-US"/>
              <a:t>Transitional </a:t>
            </a:r>
            <a:r>
              <a:rPr lang="en-US" dirty="0"/>
              <a:t>epithelium is found in the linings of the ureters and the bladder and is therefore also named </a:t>
            </a:r>
            <a:r>
              <a:rPr lang="en-US" b="1" dirty="0" err="1"/>
              <a:t>urothelium</a:t>
            </a:r>
            <a:r>
              <a:rPr lang="en-US" dirty="0"/>
              <a:t>. </a:t>
            </a:r>
          </a:p>
        </p:txBody>
      </p:sp>
    </p:spTree>
    <p:extLst>
      <p:ext uri="{BB962C8B-B14F-4D97-AF65-F5344CB8AC3E}">
        <p14:creationId xmlns:p14="http://schemas.microsoft.com/office/powerpoint/2010/main" val="21638599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FF2158-C9CF-4F4A-84C1-02A5C91A670F}"/>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80852A7D-9446-42FE-AA4E-8276C2397849}"/>
              </a:ext>
            </a:extLst>
          </p:cNvPr>
          <p:cNvPicPr>
            <a:picLocks noGrp="1" noChangeAspect="1"/>
          </p:cNvPicPr>
          <p:nvPr>
            <p:ph idx="1"/>
          </p:nvPr>
        </p:nvPicPr>
        <p:blipFill>
          <a:blip r:embed="rId2"/>
          <a:stretch>
            <a:fillRect/>
          </a:stretch>
        </p:blipFill>
        <p:spPr>
          <a:xfrm>
            <a:off x="1716063" y="2226469"/>
            <a:ext cx="5711875" cy="3263504"/>
          </a:xfrm>
          <a:prstGeom prst="rect">
            <a:avLst/>
          </a:prstGeom>
        </p:spPr>
      </p:pic>
    </p:spTree>
    <p:extLst>
      <p:ext uri="{BB962C8B-B14F-4D97-AF65-F5344CB8AC3E}">
        <p14:creationId xmlns:p14="http://schemas.microsoft.com/office/powerpoint/2010/main" val="1528352556"/>
      </p:ext>
    </p:extLst>
  </p:cSld>
  <p:clrMapOvr>
    <a:masterClrMapping/>
  </p:clrMapOvr>
  <p:transition spd="slow">
    <p:cove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4957CC-4AA5-4E8A-A7D4-C66C828C54F6}"/>
              </a:ext>
            </a:extLst>
          </p:cNvPr>
          <p:cNvSpPr>
            <a:spLocks noGrp="1"/>
          </p:cNvSpPr>
          <p:nvPr>
            <p:ph type="title"/>
          </p:nvPr>
        </p:nvSpPr>
        <p:spPr/>
        <p:txBody>
          <a:bodyPr/>
          <a:lstStyle/>
          <a:p>
            <a:endParaRPr lang="en-GB" dirty="0"/>
          </a:p>
        </p:txBody>
      </p:sp>
      <p:sp>
        <p:nvSpPr>
          <p:cNvPr id="4" name="Content Placeholder 3">
            <a:extLst>
              <a:ext uri="{FF2B5EF4-FFF2-40B4-BE49-F238E27FC236}">
                <a16:creationId xmlns:a16="http://schemas.microsoft.com/office/drawing/2014/main" xmlns="" id="{40EFFFA2-CB6F-421B-A41A-8A12330BD49C}"/>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011132885"/>
      </p:ext>
    </p:extLst>
  </p:cSld>
  <p:clrMapOvr>
    <a:masterClrMapping/>
  </p:clrMapOvr>
  <p:transition spd="slow">
    <p:cove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8DBBF3-0E46-483F-91FB-3C135376B866}"/>
              </a:ext>
            </a:extLst>
          </p:cNvPr>
          <p:cNvSpPr>
            <a:spLocks noGrp="1"/>
          </p:cNvSpPr>
          <p:nvPr>
            <p:ph type="title"/>
          </p:nvPr>
        </p:nvSpPr>
        <p:spPr/>
        <p:txBody>
          <a:bodyPr/>
          <a:lstStyle/>
          <a:p>
            <a:r>
              <a:rPr lang="en-GB" dirty="0"/>
              <a:t>Brain and spinal cord</a:t>
            </a:r>
          </a:p>
        </p:txBody>
      </p:sp>
      <p:pic>
        <p:nvPicPr>
          <p:cNvPr id="7" name="Content Placeholder 6">
            <a:extLst>
              <a:ext uri="{FF2B5EF4-FFF2-40B4-BE49-F238E27FC236}">
                <a16:creationId xmlns:a16="http://schemas.microsoft.com/office/drawing/2014/main" xmlns="" id="{D545422B-3218-49E1-A582-F12C042B7740}"/>
              </a:ext>
            </a:extLst>
          </p:cNvPr>
          <p:cNvPicPr>
            <a:picLocks noGrp="1" noChangeAspect="1"/>
          </p:cNvPicPr>
          <p:nvPr>
            <p:ph idx="1"/>
          </p:nvPr>
        </p:nvPicPr>
        <p:blipFill>
          <a:blip r:embed="rId2"/>
          <a:stretch>
            <a:fillRect/>
          </a:stretch>
        </p:blipFill>
        <p:spPr>
          <a:xfrm>
            <a:off x="4441372" y="1300649"/>
            <a:ext cx="3875318" cy="4374266"/>
          </a:xfrm>
          <a:prstGeom prst="rect">
            <a:avLst/>
          </a:prstGeom>
        </p:spPr>
      </p:pic>
    </p:spTree>
    <p:extLst>
      <p:ext uri="{BB962C8B-B14F-4D97-AF65-F5344CB8AC3E}">
        <p14:creationId xmlns:p14="http://schemas.microsoft.com/office/powerpoint/2010/main" val="21838806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C22242-944A-4058-B101-8C5CF48DFE02}"/>
              </a:ext>
            </a:extLst>
          </p:cNvPr>
          <p:cNvSpPr>
            <a:spLocks noGrp="1"/>
          </p:cNvSpPr>
          <p:nvPr>
            <p:ph type="title"/>
          </p:nvPr>
        </p:nvSpPr>
        <p:spPr/>
        <p:txBody>
          <a:bodyPr/>
          <a:lstStyle/>
          <a:p>
            <a:r>
              <a:rPr lang="en-GB" dirty="0" err="1"/>
              <a:t>Cerebillium</a:t>
            </a:r>
            <a:r>
              <a:rPr lang="en-GB" dirty="0"/>
              <a:t> </a:t>
            </a:r>
          </a:p>
        </p:txBody>
      </p:sp>
      <p:sp>
        <p:nvSpPr>
          <p:cNvPr id="3" name="Content Placeholder 2">
            <a:extLst>
              <a:ext uri="{FF2B5EF4-FFF2-40B4-BE49-F238E27FC236}">
                <a16:creationId xmlns:a16="http://schemas.microsoft.com/office/drawing/2014/main" xmlns="" id="{6473201D-92D4-4DA5-BD6D-BA43E6907A3D}"/>
              </a:ext>
            </a:extLst>
          </p:cNvPr>
          <p:cNvSpPr>
            <a:spLocks noGrp="1"/>
          </p:cNvSpPr>
          <p:nvPr>
            <p:ph idx="1"/>
          </p:nvPr>
        </p:nvSpPr>
        <p:spPr/>
        <p:txBody>
          <a:bodyPr/>
          <a:lstStyle/>
          <a:p>
            <a:r>
              <a:rPr lang="en-GB" dirty="0"/>
              <a:t>It is a major feature of the hindbrain of all vertebrates. Although usually smaller than the cerebrum</a:t>
            </a:r>
          </a:p>
          <a:p>
            <a:r>
              <a:rPr lang="en-GB" dirty="0"/>
              <a:t>In humans, the cerebellum plays an important role in motor control and cognitive functions such as attention and language as well as emotional control such as regulating fear and pleasure responses</a:t>
            </a:r>
          </a:p>
          <a:p>
            <a:endParaRPr lang="en-GB" dirty="0"/>
          </a:p>
        </p:txBody>
      </p:sp>
      <p:pic>
        <p:nvPicPr>
          <p:cNvPr id="4" name="Picture 2" descr="Spinal cord and Brain – Meyers Histology">
            <a:extLst>
              <a:ext uri="{FF2B5EF4-FFF2-40B4-BE49-F238E27FC236}">
                <a16:creationId xmlns:a16="http://schemas.microsoft.com/office/drawing/2014/main" xmlns="" id="{E5D95059-2A12-4693-BDF9-72149BA49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572" y="3820147"/>
            <a:ext cx="2916080" cy="209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644634"/>
      </p:ext>
    </p:extLst>
  </p:cSld>
  <p:clrMapOvr>
    <a:masterClrMapping/>
  </p:clrMapOvr>
  <p:transition spd="slow">
    <p:cove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1AEED4-3FED-497F-A766-9B22455C9383}"/>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01B2DE35-F2EF-432F-92D0-99BEE3147AFC}"/>
              </a:ext>
            </a:extLst>
          </p:cNvPr>
          <p:cNvPicPr>
            <a:picLocks noGrp="1" noChangeAspect="1"/>
          </p:cNvPicPr>
          <p:nvPr>
            <p:ph idx="1"/>
          </p:nvPr>
        </p:nvPicPr>
        <p:blipFill>
          <a:blip r:embed="rId2"/>
          <a:stretch>
            <a:fillRect/>
          </a:stretch>
        </p:blipFill>
        <p:spPr>
          <a:xfrm>
            <a:off x="2468635" y="2226469"/>
            <a:ext cx="4206731" cy="3263504"/>
          </a:xfrm>
          <a:prstGeom prst="rect">
            <a:avLst/>
          </a:prstGeom>
        </p:spPr>
      </p:pic>
    </p:spTree>
    <p:extLst>
      <p:ext uri="{BB962C8B-B14F-4D97-AF65-F5344CB8AC3E}">
        <p14:creationId xmlns:p14="http://schemas.microsoft.com/office/powerpoint/2010/main" val="2139638042"/>
      </p:ext>
    </p:extLst>
  </p:cSld>
  <p:clrMapOvr>
    <a:masterClrMapping/>
  </p:clrMapOvr>
  <p:transition spd="slow">
    <p:cove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6748C5-6748-4982-AFB7-2EBA67C436F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0901B9C3-6EA1-42EE-9350-1A4A0628D548}"/>
              </a:ext>
            </a:extLst>
          </p:cNvPr>
          <p:cNvSpPr>
            <a:spLocks noGrp="1"/>
          </p:cNvSpPr>
          <p:nvPr>
            <p:ph idx="1"/>
          </p:nvPr>
        </p:nvSpPr>
        <p:spPr/>
        <p:txBody>
          <a:bodyPr/>
          <a:lstStyle/>
          <a:p>
            <a:r>
              <a:rPr lang="en-GB" dirty="0"/>
              <a:t> but its movement-related functions are the most solidly established.</a:t>
            </a:r>
          </a:p>
          <a:p>
            <a:r>
              <a:rPr lang="en-GB" dirty="0"/>
              <a:t> The human cerebellum does not initiate movement, but contributes to coordination, precision, and accurate timing: </a:t>
            </a:r>
          </a:p>
          <a:p>
            <a:r>
              <a:rPr lang="en-GB" dirty="0"/>
              <a:t>it receives input from sensory systems of the spinal cord and from other parts of the brain, and integrates these inputs to fine-tune motor activity.</a:t>
            </a:r>
          </a:p>
          <a:p>
            <a:r>
              <a:rPr lang="en-GB" dirty="0"/>
              <a:t> Cerebellar damage produces disorders in fine movement, equilibrium, posture.</a:t>
            </a:r>
          </a:p>
        </p:txBody>
      </p:sp>
    </p:spTree>
    <p:extLst>
      <p:ext uri="{BB962C8B-B14F-4D97-AF65-F5344CB8AC3E}">
        <p14:creationId xmlns:p14="http://schemas.microsoft.com/office/powerpoint/2010/main" val="7555069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39E2F5-8609-4394-964D-29FA249343E9}"/>
              </a:ext>
            </a:extLst>
          </p:cNvPr>
          <p:cNvSpPr>
            <a:spLocks noGrp="1"/>
          </p:cNvSpPr>
          <p:nvPr>
            <p:ph type="title"/>
          </p:nvPr>
        </p:nvSpPr>
        <p:spPr/>
        <p:txBody>
          <a:bodyPr/>
          <a:lstStyle/>
          <a:p>
            <a:r>
              <a:rPr lang="en-GB" dirty="0"/>
              <a:t>The spinal cord</a:t>
            </a:r>
          </a:p>
        </p:txBody>
      </p:sp>
      <p:sp>
        <p:nvSpPr>
          <p:cNvPr id="3" name="Content Placeholder 2">
            <a:extLst>
              <a:ext uri="{FF2B5EF4-FFF2-40B4-BE49-F238E27FC236}">
                <a16:creationId xmlns:a16="http://schemas.microsoft.com/office/drawing/2014/main" xmlns="" id="{685E7886-C67E-4092-B5BE-718444804F6F}"/>
              </a:ext>
            </a:extLst>
          </p:cNvPr>
          <p:cNvSpPr>
            <a:spLocks noGrp="1"/>
          </p:cNvSpPr>
          <p:nvPr>
            <p:ph idx="1"/>
          </p:nvPr>
        </p:nvSpPr>
        <p:spPr/>
        <p:txBody>
          <a:bodyPr>
            <a:normAutofit lnSpcReduction="10000"/>
          </a:bodyPr>
          <a:lstStyle/>
          <a:p>
            <a:r>
              <a:rPr lang="en-GB" dirty="0"/>
              <a:t>The spinal cord is a long, thin, tubular structure made up of nervous tissue that extends from the medulla oblongata in the lower brainstem to the lumbar region of the vertebral column (backbone) of vertebrate animals.</a:t>
            </a:r>
          </a:p>
          <a:p>
            <a:r>
              <a:rPr lang="en-GB" dirty="0"/>
              <a:t> The </a:t>
            </a:r>
            <a:r>
              <a:rPr lang="en-GB" dirty="0" err="1"/>
              <a:t>center</a:t>
            </a:r>
            <a:r>
              <a:rPr lang="en-GB" dirty="0"/>
              <a:t> of the spinal cord is hollow and contains a structure called the central canal, which contains cerebrospinal fluid. </a:t>
            </a:r>
          </a:p>
          <a:p>
            <a:r>
              <a:rPr lang="en-GB" dirty="0"/>
              <a:t>The spinal cord is also covered by meninges </a:t>
            </a:r>
          </a:p>
          <a:p>
            <a:r>
              <a:rPr lang="en-GB" dirty="0"/>
              <a:t>Together, the brain and spinal cord make up the central nervous system.</a:t>
            </a:r>
          </a:p>
        </p:txBody>
      </p:sp>
    </p:spTree>
    <p:extLst>
      <p:ext uri="{BB962C8B-B14F-4D97-AF65-F5344CB8AC3E}">
        <p14:creationId xmlns:p14="http://schemas.microsoft.com/office/powerpoint/2010/main" val="31896534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697E81-46F0-4E0B-83FD-6C7D704F104A}"/>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B2E58101-5107-4EC6-A662-F5535440E456}"/>
              </a:ext>
            </a:extLst>
          </p:cNvPr>
          <p:cNvPicPr>
            <a:picLocks noGrp="1" noChangeAspect="1"/>
          </p:cNvPicPr>
          <p:nvPr>
            <p:ph idx="1"/>
          </p:nvPr>
        </p:nvPicPr>
        <p:blipFill>
          <a:blip r:embed="rId2"/>
          <a:stretch>
            <a:fillRect/>
          </a:stretch>
        </p:blipFill>
        <p:spPr>
          <a:xfrm>
            <a:off x="1881051" y="1131094"/>
            <a:ext cx="4649272" cy="4649272"/>
          </a:xfrm>
          <a:prstGeom prst="rect">
            <a:avLst/>
          </a:prstGeom>
        </p:spPr>
      </p:pic>
    </p:spTree>
    <p:extLst>
      <p:ext uri="{BB962C8B-B14F-4D97-AF65-F5344CB8AC3E}">
        <p14:creationId xmlns:p14="http://schemas.microsoft.com/office/powerpoint/2010/main" val="3030056301"/>
      </p:ext>
    </p:extLst>
  </p:cSld>
  <p:clrMapOvr>
    <a:masterClrMapping/>
  </p:clrMapOvr>
  <p:transition spd="slow">
    <p:cove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F716FF-C7B9-4A51-9881-D3B70D357F42}"/>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EEAD7B67-2AB8-4735-9B6F-0EA3193E035B}"/>
              </a:ext>
            </a:extLst>
          </p:cNvPr>
          <p:cNvPicPr>
            <a:picLocks noGrp="1" noChangeAspect="1"/>
          </p:cNvPicPr>
          <p:nvPr>
            <p:ph idx="1"/>
          </p:nvPr>
        </p:nvPicPr>
        <p:blipFill>
          <a:blip r:embed="rId2"/>
          <a:stretch>
            <a:fillRect/>
          </a:stretch>
        </p:blipFill>
        <p:spPr>
          <a:xfrm>
            <a:off x="2664565" y="2226469"/>
            <a:ext cx="3814871" cy="3263504"/>
          </a:xfrm>
          <a:prstGeom prst="rect">
            <a:avLst/>
          </a:prstGeom>
        </p:spPr>
      </p:pic>
    </p:spTree>
    <p:extLst>
      <p:ext uri="{BB962C8B-B14F-4D97-AF65-F5344CB8AC3E}">
        <p14:creationId xmlns:p14="http://schemas.microsoft.com/office/powerpoint/2010/main" val="724650430"/>
      </p:ext>
    </p:extLst>
  </p:cSld>
  <p:clrMapOvr>
    <a:masterClrMapping/>
  </p:clrMapOvr>
  <p:transition spd="slow">
    <p:cove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F3D0CD-B583-4C37-9626-BC521D69406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1D750333-DBE5-4E68-91B2-DCBBCF85D68D}"/>
              </a:ext>
            </a:extLst>
          </p:cNvPr>
          <p:cNvSpPr>
            <a:spLocks noGrp="1"/>
          </p:cNvSpPr>
          <p:nvPr>
            <p:ph idx="1"/>
          </p:nvPr>
        </p:nvSpPr>
        <p:spPr/>
        <p:txBody>
          <a:bodyPr/>
          <a:lstStyle/>
          <a:p>
            <a:endParaRPr lang="en-GB" dirty="0"/>
          </a:p>
        </p:txBody>
      </p:sp>
      <p:sp>
        <p:nvSpPr>
          <p:cNvPr id="4" name="Rectangle 3">
            <a:extLst>
              <a:ext uri="{FF2B5EF4-FFF2-40B4-BE49-F238E27FC236}">
                <a16:creationId xmlns:a16="http://schemas.microsoft.com/office/drawing/2014/main" xmlns="" id="{B20758A4-E3C1-4388-8708-8B75C2FFEBD9}"/>
              </a:ext>
            </a:extLst>
          </p:cNvPr>
          <p:cNvSpPr/>
          <p:nvPr/>
        </p:nvSpPr>
        <p:spPr>
          <a:xfrm>
            <a:off x="3215734" y="3082752"/>
            <a:ext cx="2712537" cy="692497"/>
          </a:xfrm>
          <a:prstGeom prst="rect">
            <a:avLst/>
          </a:prstGeom>
          <a:noFill/>
        </p:spPr>
        <p:txBody>
          <a:bodyPr wrap="none" lIns="68580" tIns="34290" rIns="68580" bIns="34290">
            <a:spAutoFit/>
          </a:bodyPr>
          <a:lstStyle/>
          <a:p>
            <a:pPr algn="ctr"/>
            <a:r>
              <a:rPr lang="en-US" sz="405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Thank you</a:t>
            </a:r>
          </a:p>
        </p:txBody>
      </p:sp>
    </p:spTree>
    <p:extLst>
      <p:ext uri="{BB962C8B-B14F-4D97-AF65-F5344CB8AC3E}">
        <p14:creationId xmlns:p14="http://schemas.microsoft.com/office/powerpoint/2010/main" val="27049951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2764423" y="2967335"/>
            <a:ext cx="361515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Thank you</a:t>
            </a:r>
          </a:p>
        </p:txBody>
      </p:sp>
    </p:spTree>
    <p:extLst>
      <p:ext uri="{BB962C8B-B14F-4D97-AF65-F5344CB8AC3E}">
        <p14:creationId xmlns:p14="http://schemas.microsoft.com/office/powerpoint/2010/main" val="25431438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8F9B43-5F59-4D77-8464-78DD4366DC53}"/>
              </a:ext>
            </a:extLst>
          </p:cNvPr>
          <p:cNvSpPr>
            <a:spLocks noGrp="1"/>
          </p:cNvSpPr>
          <p:nvPr>
            <p:ph type="ctrTitle"/>
          </p:nvPr>
        </p:nvSpPr>
        <p:spPr/>
        <p:txBody>
          <a:bodyPr/>
          <a:lstStyle/>
          <a:p>
            <a:r>
              <a:rPr lang="en-GB" dirty="0"/>
              <a:t>Nervous tissue</a:t>
            </a:r>
          </a:p>
        </p:txBody>
      </p:sp>
      <p:sp>
        <p:nvSpPr>
          <p:cNvPr id="3" name="Subtitle 2">
            <a:extLst>
              <a:ext uri="{FF2B5EF4-FFF2-40B4-BE49-F238E27FC236}">
                <a16:creationId xmlns:a16="http://schemas.microsoft.com/office/drawing/2014/main" xmlns="" id="{3DA7600E-493F-44FC-9B43-6196D844F104}"/>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310333839"/>
      </p:ext>
    </p:extLst>
  </p:cSld>
  <p:clrMapOvr>
    <a:masterClrMapping/>
  </p:clrMapOvr>
  <p:transition spd="slow">
    <p:cove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1E889C-E7D3-4675-8286-6216E0D5590C}"/>
              </a:ext>
            </a:extLst>
          </p:cNvPr>
          <p:cNvSpPr>
            <a:spLocks noGrp="1"/>
          </p:cNvSpPr>
          <p:nvPr>
            <p:ph type="title"/>
          </p:nvPr>
        </p:nvSpPr>
        <p:spPr/>
        <p:txBody>
          <a:bodyPr/>
          <a:lstStyle/>
          <a:p>
            <a:r>
              <a:rPr lang="en-GB" dirty="0"/>
              <a:t>Nervous Tissue</a:t>
            </a:r>
          </a:p>
        </p:txBody>
      </p:sp>
      <p:sp>
        <p:nvSpPr>
          <p:cNvPr id="3" name="Content Placeholder 2">
            <a:extLst>
              <a:ext uri="{FF2B5EF4-FFF2-40B4-BE49-F238E27FC236}">
                <a16:creationId xmlns:a16="http://schemas.microsoft.com/office/drawing/2014/main" xmlns="" id="{AD51BB91-8FD4-476E-8A5F-CC76CE7D302B}"/>
              </a:ext>
            </a:extLst>
          </p:cNvPr>
          <p:cNvSpPr>
            <a:spLocks noGrp="1"/>
          </p:cNvSpPr>
          <p:nvPr>
            <p:ph idx="1"/>
          </p:nvPr>
        </p:nvSpPr>
        <p:spPr/>
        <p:txBody>
          <a:bodyPr>
            <a:normAutofit fontScale="92500" lnSpcReduction="10000"/>
          </a:bodyPr>
          <a:lstStyle/>
          <a:p>
            <a:pPr marL="0" indent="0">
              <a:buNone/>
            </a:pPr>
            <a:r>
              <a:rPr lang="en-GB" dirty="0"/>
              <a:t>• 2 cell types:</a:t>
            </a:r>
          </a:p>
          <a:p>
            <a:pPr marL="0" indent="0">
              <a:buNone/>
            </a:pPr>
            <a:r>
              <a:rPr lang="en-GB" dirty="0"/>
              <a:t>– </a:t>
            </a:r>
            <a:r>
              <a:rPr lang="en-GB" dirty="0">
                <a:solidFill>
                  <a:srgbClr val="FF0000"/>
                </a:solidFill>
              </a:rPr>
              <a:t>Nerve cells (neurons)</a:t>
            </a:r>
          </a:p>
          <a:p>
            <a:pPr marL="0" indent="0">
              <a:buNone/>
            </a:pPr>
            <a:r>
              <a:rPr lang="en-GB" dirty="0"/>
              <a:t>• receive or transmit impulses</a:t>
            </a:r>
          </a:p>
          <a:p>
            <a:pPr marL="0" indent="0">
              <a:buNone/>
            </a:pPr>
            <a:r>
              <a:rPr lang="en-GB" dirty="0"/>
              <a:t>• interconnections (at least 1000 each)</a:t>
            </a:r>
          </a:p>
          <a:p>
            <a:pPr marL="0" indent="0">
              <a:buNone/>
            </a:pPr>
            <a:r>
              <a:rPr lang="en-GB" dirty="0">
                <a:solidFill>
                  <a:srgbClr val="FF0000"/>
                </a:solidFill>
              </a:rPr>
              <a:t>– Neuroglial cells</a:t>
            </a:r>
          </a:p>
          <a:p>
            <a:pPr marL="0" indent="0">
              <a:buNone/>
            </a:pPr>
            <a:r>
              <a:rPr lang="en-GB" dirty="0"/>
              <a:t>• more numerous than neurons</a:t>
            </a:r>
          </a:p>
          <a:p>
            <a:pPr marL="0" indent="0">
              <a:buNone/>
            </a:pPr>
            <a:r>
              <a:rPr lang="en-GB" dirty="0"/>
              <a:t>• support neurons in </a:t>
            </a:r>
            <a:r>
              <a:rPr lang="en-GB"/>
              <a:t>various ways</a:t>
            </a:r>
          </a:p>
          <a:p>
            <a:pPr marL="0" indent="0">
              <a:buNone/>
            </a:pPr>
            <a:endParaRPr lang="en-GB" dirty="0"/>
          </a:p>
          <a:p>
            <a:pPr marL="0" indent="0">
              <a:buNone/>
            </a:pPr>
            <a:r>
              <a:rPr lang="en-GB" dirty="0"/>
              <a:t>• Capillaries</a:t>
            </a:r>
          </a:p>
          <a:p>
            <a:pPr marL="0" indent="0">
              <a:buNone/>
            </a:pPr>
            <a:r>
              <a:rPr lang="en-GB" dirty="0"/>
              <a:t>• No lymphatics</a:t>
            </a:r>
          </a:p>
        </p:txBody>
      </p:sp>
    </p:spTree>
    <p:extLst>
      <p:ext uri="{BB962C8B-B14F-4D97-AF65-F5344CB8AC3E}">
        <p14:creationId xmlns:p14="http://schemas.microsoft.com/office/powerpoint/2010/main" val="1125403444"/>
      </p:ext>
    </p:extLst>
  </p:cSld>
  <p:clrMapOvr>
    <a:masterClrMapping/>
  </p:clrMapOvr>
  <p:transition spd="slow">
    <p:cove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0CAC17-7B8F-46C5-BFFD-A59A3F59939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4648938C-B680-4B06-95B3-5E770B5E71E3}"/>
              </a:ext>
            </a:extLst>
          </p:cNvPr>
          <p:cNvSpPr>
            <a:spLocks noGrp="1"/>
          </p:cNvSpPr>
          <p:nvPr>
            <p:ph idx="1"/>
          </p:nvPr>
        </p:nvSpPr>
        <p:spPr/>
        <p:txBody>
          <a:bodyPr>
            <a:normAutofit fontScale="85000" lnSpcReduction="20000"/>
          </a:bodyPr>
          <a:lstStyle/>
          <a:p>
            <a:r>
              <a:rPr lang="en-GB" dirty="0"/>
              <a:t>Neurons</a:t>
            </a:r>
          </a:p>
          <a:p>
            <a:r>
              <a:rPr lang="en-GB" dirty="0"/>
              <a:t>• cell body (perikaryon or soma):</a:t>
            </a:r>
          </a:p>
          <a:p>
            <a:r>
              <a:rPr lang="en-GB" dirty="0"/>
              <a:t>– large euchromatic nucleus- prominent nucleolus</a:t>
            </a:r>
          </a:p>
          <a:p>
            <a:r>
              <a:rPr lang="en-GB" dirty="0"/>
              <a:t>– Nissl bodies</a:t>
            </a:r>
          </a:p>
          <a:p>
            <a:r>
              <a:rPr lang="en-GB" dirty="0"/>
              <a:t>– neurofibrils; microtubules, neurofilaments, microfilaments</a:t>
            </a:r>
          </a:p>
          <a:p>
            <a:r>
              <a:rPr lang="en-GB" dirty="0"/>
              <a:t>• multiple dendrites:</a:t>
            </a:r>
          </a:p>
          <a:p>
            <a:r>
              <a:rPr lang="en-GB" dirty="0"/>
              <a:t>– short processes receive multiple stimuli</a:t>
            </a:r>
          </a:p>
          <a:p>
            <a:r>
              <a:rPr lang="en-GB" dirty="0"/>
              <a:t>– becomes thinner as they subdivide into branches</a:t>
            </a:r>
          </a:p>
          <a:p>
            <a:r>
              <a:rPr lang="en-GB" dirty="0"/>
              <a:t>• single axon (varying diameter, up to 1 m in length):</a:t>
            </a:r>
          </a:p>
          <a:p>
            <a:r>
              <a:rPr lang="en-GB" dirty="0"/>
              <a:t>– constant diameter</a:t>
            </a:r>
          </a:p>
          <a:p>
            <a:r>
              <a:rPr lang="en-GB" dirty="0"/>
              <a:t>– axon terminals (end bulbs-terminal boutons) form synapses to transmit the</a:t>
            </a:r>
          </a:p>
          <a:p>
            <a:r>
              <a:rPr lang="en-GB" dirty="0"/>
              <a:t>impulse to other neurons or cells</a:t>
            </a:r>
          </a:p>
        </p:txBody>
      </p:sp>
    </p:spTree>
    <p:extLst>
      <p:ext uri="{BB962C8B-B14F-4D97-AF65-F5344CB8AC3E}">
        <p14:creationId xmlns:p14="http://schemas.microsoft.com/office/powerpoint/2010/main" val="2199758141"/>
      </p:ext>
    </p:extLst>
  </p:cSld>
  <p:clrMapOvr>
    <a:masterClrMapping/>
  </p:clrMapOvr>
  <p:transition spd="slow">
    <p:cove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06B4B5-A49C-4389-B0C2-3F2C54ECE16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5AEB3DCC-9D86-417F-B4F3-43B3D55CBE5C}"/>
              </a:ext>
            </a:extLst>
          </p:cNvPr>
          <p:cNvSpPr>
            <a:spLocks noGrp="1"/>
          </p:cNvSpPr>
          <p:nvPr>
            <p:ph idx="1"/>
          </p:nvPr>
        </p:nvSpPr>
        <p:spPr/>
        <p:txBody>
          <a:bodyPr/>
          <a:lstStyle/>
          <a:p>
            <a:r>
              <a:rPr lang="en-GB" dirty="0"/>
              <a:t>• Neurons are variable in size (5-150 µm)- shape (spherical, angular)</a:t>
            </a:r>
          </a:p>
        </p:txBody>
      </p:sp>
    </p:spTree>
    <p:extLst>
      <p:ext uri="{BB962C8B-B14F-4D97-AF65-F5344CB8AC3E}">
        <p14:creationId xmlns:p14="http://schemas.microsoft.com/office/powerpoint/2010/main" val="3504485464"/>
      </p:ext>
    </p:extLst>
  </p:cSld>
  <p:clrMapOvr>
    <a:masterClrMapping/>
  </p:clrMapOvr>
  <p:transition spd="slow">
    <p:cove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205872-CFB2-4305-9F7A-1FBE0A1E354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0A28A4BA-1FD6-4801-9FC7-1A9582A1BFF1}"/>
              </a:ext>
            </a:extLst>
          </p:cNvPr>
          <p:cNvSpPr>
            <a:spLocks noGrp="1"/>
          </p:cNvSpPr>
          <p:nvPr>
            <p:ph idx="1"/>
          </p:nvPr>
        </p:nvSpPr>
        <p:spPr/>
        <p:txBody>
          <a:bodyPr/>
          <a:lstStyle/>
          <a:p>
            <a:r>
              <a:rPr lang="en-GB" dirty="0"/>
              <a:t>• According to the arrangement of their processes</a:t>
            </a:r>
          </a:p>
          <a:p>
            <a:r>
              <a:rPr lang="en-GB" dirty="0"/>
              <a:t>Bipolar neurons; located in the olfactory epithelium, vestibular and cochlear</a:t>
            </a:r>
          </a:p>
          <a:p>
            <a:r>
              <a:rPr lang="en-GB" dirty="0"/>
              <a:t>ganglia</a:t>
            </a:r>
          </a:p>
          <a:p>
            <a:r>
              <a:rPr lang="en-GB" dirty="0"/>
              <a:t>Unipolar (or </a:t>
            </a:r>
            <a:r>
              <a:rPr lang="en-GB" dirty="0" err="1"/>
              <a:t>pseudounipolar</a:t>
            </a:r>
            <a:r>
              <a:rPr lang="en-GB" dirty="0"/>
              <a:t>) neurons; dorsal root (spinal) ganglia</a:t>
            </a:r>
          </a:p>
          <a:p>
            <a:r>
              <a:rPr lang="en-GB" dirty="0"/>
              <a:t>Multipolar neurons; the most numerous</a:t>
            </a:r>
          </a:p>
        </p:txBody>
      </p:sp>
    </p:spTree>
    <p:extLst>
      <p:ext uri="{BB962C8B-B14F-4D97-AF65-F5344CB8AC3E}">
        <p14:creationId xmlns:p14="http://schemas.microsoft.com/office/powerpoint/2010/main" val="3548303145"/>
      </p:ext>
    </p:extLst>
  </p:cSld>
  <p:clrMapOvr>
    <a:masterClrMapping/>
  </p:clrMapOvr>
  <p:transition spd="slow">
    <p:cove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FCD9DE-97DB-47C4-8589-5F77E1FA049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3B9565F7-3EB7-4349-9DE2-DE63909E3289}"/>
              </a:ext>
            </a:extLst>
          </p:cNvPr>
          <p:cNvSpPr>
            <a:spLocks noGrp="1"/>
          </p:cNvSpPr>
          <p:nvPr>
            <p:ph idx="1"/>
          </p:nvPr>
        </p:nvSpPr>
        <p:spPr/>
        <p:txBody>
          <a:bodyPr>
            <a:normAutofit/>
          </a:bodyPr>
          <a:lstStyle/>
          <a:p>
            <a:r>
              <a:rPr lang="en-GB" dirty="0"/>
              <a:t>According to the their function</a:t>
            </a:r>
          </a:p>
          <a:p>
            <a:r>
              <a:rPr lang="en-GB" dirty="0"/>
              <a:t>Sensory (afferent) neurons:</a:t>
            </a:r>
          </a:p>
          <a:p>
            <a:r>
              <a:rPr lang="en-GB" dirty="0"/>
              <a:t>convey impulses from receptors to CNS</a:t>
            </a:r>
          </a:p>
          <a:p>
            <a:r>
              <a:rPr lang="en-GB" dirty="0"/>
              <a:t>Motor (efferent) neurons:</a:t>
            </a:r>
          </a:p>
          <a:p>
            <a:r>
              <a:rPr lang="en-GB" dirty="0"/>
              <a:t>convey impulses from CNS or ganglia to</a:t>
            </a:r>
          </a:p>
          <a:p>
            <a:r>
              <a:rPr lang="en-GB" dirty="0"/>
              <a:t>muscles, glands and other cells</a:t>
            </a:r>
          </a:p>
          <a:p>
            <a:r>
              <a:rPr lang="en-GB" dirty="0"/>
              <a:t>Interneurons:</a:t>
            </a:r>
          </a:p>
          <a:p>
            <a:r>
              <a:rPr lang="en-GB" dirty="0"/>
              <a:t>located in CNS, establish networks of</a:t>
            </a:r>
          </a:p>
          <a:p>
            <a:r>
              <a:rPr lang="en-GB" dirty="0"/>
              <a:t>neuronal circuits (%99 of all neurons)</a:t>
            </a:r>
          </a:p>
        </p:txBody>
      </p:sp>
    </p:spTree>
    <p:extLst>
      <p:ext uri="{BB962C8B-B14F-4D97-AF65-F5344CB8AC3E}">
        <p14:creationId xmlns:p14="http://schemas.microsoft.com/office/powerpoint/2010/main" val="2794207001"/>
      </p:ext>
    </p:extLst>
  </p:cSld>
  <p:clrMapOvr>
    <a:masterClrMapping/>
  </p:clrMapOvr>
  <p:transition spd="slow">
    <p:cove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46D7D9-3DFD-43D0-82FA-E04FE887EAD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2562830E-A870-4961-932D-678536D0BB88}"/>
              </a:ext>
            </a:extLst>
          </p:cNvPr>
          <p:cNvSpPr>
            <a:spLocks noGrp="1"/>
          </p:cNvSpPr>
          <p:nvPr>
            <p:ph idx="1"/>
          </p:nvPr>
        </p:nvSpPr>
        <p:spPr/>
        <p:txBody>
          <a:bodyPr/>
          <a:lstStyle/>
          <a:p>
            <a:r>
              <a:rPr lang="en-GB" dirty="0"/>
              <a:t>• A, typical motor neuron</a:t>
            </a:r>
          </a:p>
          <a:p>
            <a:r>
              <a:rPr lang="en-GB" dirty="0"/>
              <a:t>• B, electron micrograph of a motor neuron</a:t>
            </a:r>
          </a:p>
        </p:txBody>
      </p:sp>
    </p:spTree>
    <p:extLst>
      <p:ext uri="{BB962C8B-B14F-4D97-AF65-F5344CB8AC3E}">
        <p14:creationId xmlns:p14="http://schemas.microsoft.com/office/powerpoint/2010/main" val="2702392474"/>
      </p:ext>
    </p:extLst>
  </p:cSld>
  <p:clrMapOvr>
    <a:masterClrMapping/>
  </p:clrMapOvr>
  <p:transition spd="slow">
    <p:cove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FDA3F1-9216-4F79-83E8-A3929C0C5E2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E7E48B57-35A1-44C7-9A69-1B30DD1A39EF}"/>
              </a:ext>
            </a:extLst>
          </p:cNvPr>
          <p:cNvSpPr>
            <a:spLocks noGrp="1"/>
          </p:cNvSpPr>
          <p:nvPr>
            <p:ph idx="1"/>
          </p:nvPr>
        </p:nvSpPr>
        <p:spPr/>
        <p:txBody>
          <a:bodyPr>
            <a:normAutofit fontScale="92500"/>
          </a:bodyPr>
          <a:lstStyle/>
          <a:p>
            <a:r>
              <a:rPr lang="en-GB" dirty="0"/>
              <a:t>Synapses</a:t>
            </a:r>
          </a:p>
          <a:p>
            <a:r>
              <a:rPr lang="en-GB" dirty="0"/>
              <a:t>• Sites of impulse transmission between the pre- and postsynaptic</a:t>
            </a:r>
          </a:p>
          <a:p>
            <a:r>
              <a:rPr lang="en-GB" dirty="0"/>
              <a:t>cells</a:t>
            </a:r>
          </a:p>
          <a:p>
            <a:r>
              <a:rPr lang="en-GB" dirty="0"/>
              <a:t>• According to the way of impulse transmission…</a:t>
            </a:r>
          </a:p>
          <a:p>
            <a:r>
              <a:rPr lang="en-GB" dirty="0"/>
              <a:t>– Electrical synapses (uncommon in mammals)</a:t>
            </a:r>
          </a:p>
          <a:p>
            <a:r>
              <a:rPr lang="en-GB" dirty="0"/>
              <a:t>– Chemical synapses (by the release of neurotransmitters)</a:t>
            </a:r>
          </a:p>
          <a:p>
            <a:r>
              <a:rPr lang="en-GB" dirty="0"/>
              <a:t>• According to the neurotransmitter released…</a:t>
            </a:r>
          </a:p>
          <a:p>
            <a:r>
              <a:rPr lang="en-GB" dirty="0"/>
              <a:t>– Excitatory</a:t>
            </a:r>
          </a:p>
          <a:p>
            <a:r>
              <a:rPr lang="en-GB" dirty="0"/>
              <a:t>– Inhibitory</a:t>
            </a:r>
          </a:p>
        </p:txBody>
      </p:sp>
    </p:spTree>
    <p:extLst>
      <p:ext uri="{BB962C8B-B14F-4D97-AF65-F5344CB8AC3E}">
        <p14:creationId xmlns:p14="http://schemas.microsoft.com/office/powerpoint/2010/main" val="3392483338"/>
      </p:ext>
    </p:extLst>
  </p:cSld>
  <p:clrMapOvr>
    <a:masterClrMapping/>
  </p:clrMapOvr>
  <p:transition spd="slow">
    <p:cove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2EDB0-286B-4048-9D29-AF7B84BF458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9F19DA33-3B60-4323-88CF-7BDF89BA9434}"/>
              </a:ext>
            </a:extLst>
          </p:cNvPr>
          <p:cNvSpPr>
            <a:spLocks noGrp="1"/>
          </p:cNvSpPr>
          <p:nvPr>
            <p:ph idx="1"/>
          </p:nvPr>
        </p:nvSpPr>
        <p:spPr/>
        <p:txBody>
          <a:bodyPr>
            <a:normAutofit fontScale="92500" lnSpcReduction="10000"/>
          </a:bodyPr>
          <a:lstStyle/>
          <a:p>
            <a:r>
              <a:rPr lang="en-GB" dirty="0"/>
              <a:t>Axonal (or dendritic) transport systems</a:t>
            </a:r>
          </a:p>
          <a:p>
            <a:r>
              <a:rPr lang="en-GB" dirty="0"/>
              <a:t>• Anterograde transport; carries material from perikaryon to periphery.</a:t>
            </a:r>
          </a:p>
          <a:p>
            <a:r>
              <a:rPr lang="en-GB" dirty="0"/>
              <a:t>• Retrograde transport; carries material from periphery to perikaryon.</a:t>
            </a:r>
          </a:p>
          <a:p>
            <a:r>
              <a:rPr lang="en-GB" dirty="0"/>
              <a:t>• Microtubule-associated motor proteins using ATP is involved in the</a:t>
            </a:r>
          </a:p>
          <a:p>
            <a:r>
              <a:rPr lang="en-GB" dirty="0"/>
              <a:t>transport.</a:t>
            </a:r>
          </a:p>
          <a:p>
            <a:r>
              <a:rPr lang="en-GB" dirty="0"/>
              <a:t>• Anterograde transport is mediated by kinesin, retrograde transport is</a:t>
            </a:r>
          </a:p>
          <a:p>
            <a:r>
              <a:rPr lang="en-GB" dirty="0"/>
              <a:t>mediated by dynein.</a:t>
            </a:r>
          </a:p>
        </p:txBody>
      </p:sp>
    </p:spTree>
    <p:extLst>
      <p:ext uri="{BB962C8B-B14F-4D97-AF65-F5344CB8AC3E}">
        <p14:creationId xmlns:p14="http://schemas.microsoft.com/office/powerpoint/2010/main" val="1823527000"/>
      </p:ext>
    </p:extLst>
  </p:cSld>
  <p:clrMapOvr>
    <a:masterClrMapping/>
  </p:clrMapOvr>
  <p:transition spd="slow">
    <p:cove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462108-541B-4B7E-959E-DFD3126527A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F1C45068-1319-40DE-9F38-B6064A9176A2}"/>
              </a:ext>
            </a:extLst>
          </p:cNvPr>
          <p:cNvSpPr>
            <a:spLocks noGrp="1"/>
          </p:cNvSpPr>
          <p:nvPr>
            <p:ph idx="1"/>
          </p:nvPr>
        </p:nvSpPr>
        <p:spPr/>
        <p:txBody>
          <a:bodyPr>
            <a:normAutofit/>
          </a:bodyPr>
          <a:lstStyle/>
          <a:p>
            <a:r>
              <a:rPr lang="en-GB" dirty="0"/>
              <a:t>Neuroglial Cells</a:t>
            </a:r>
          </a:p>
          <a:p>
            <a:r>
              <a:rPr lang="en-GB" dirty="0"/>
              <a:t>• Functions:</a:t>
            </a:r>
          </a:p>
          <a:p>
            <a:r>
              <a:rPr lang="en-GB" dirty="0"/>
              <a:t>– physical support for neurons</a:t>
            </a:r>
          </a:p>
          <a:p>
            <a:r>
              <a:rPr lang="en-GB" dirty="0"/>
              <a:t>– production of myelin</a:t>
            </a:r>
          </a:p>
          <a:p>
            <a:r>
              <a:rPr lang="en-GB" dirty="0"/>
              <a:t>– repair of neuronal injury</a:t>
            </a:r>
          </a:p>
          <a:p>
            <a:r>
              <a:rPr lang="en-GB" dirty="0"/>
              <a:t>– metabolic exchange between blood vessels and the neurons</a:t>
            </a:r>
          </a:p>
        </p:txBody>
      </p:sp>
    </p:spTree>
    <p:extLst>
      <p:ext uri="{BB962C8B-B14F-4D97-AF65-F5344CB8AC3E}">
        <p14:creationId xmlns:p14="http://schemas.microsoft.com/office/powerpoint/2010/main" val="1709571444"/>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Epithelial tissue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23322220"/>
      </p:ext>
    </p:extLst>
  </p:cSld>
  <p:clrMapOvr>
    <a:masterClrMapping/>
  </p:clrMapOvr>
  <p:transition spd="slow">
    <p:cove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6DC302-6C96-41F7-A8B7-36EEC1A2433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5E6C07F1-7BF8-4329-BB60-3870C4304703}"/>
              </a:ext>
            </a:extLst>
          </p:cNvPr>
          <p:cNvSpPr>
            <a:spLocks noGrp="1"/>
          </p:cNvSpPr>
          <p:nvPr>
            <p:ph idx="1"/>
          </p:nvPr>
        </p:nvSpPr>
        <p:spPr/>
        <p:txBody>
          <a:bodyPr/>
          <a:lstStyle/>
          <a:p>
            <a:r>
              <a:rPr lang="en-GB" dirty="0"/>
              <a:t>Peripheral neuroglia</a:t>
            </a:r>
          </a:p>
          <a:p>
            <a:r>
              <a:rPr lang="en-GB" dirty="0"/>
              <a:t> Schwann cells </a:t>
            </a:r>
          </a:p>
          <a:p>
            <a:r>
              <a:rPr lang="en-GB" dirty="0"/>
              <a:t>Satellite cells </a:t>
            </a:r>
          </a:p>
          <a:p>
            <a:r>
              <a:rPr lang="en-GB" dirty="0"/>
              <a:t>Enteric neuroglia</a:t>
            </a:r>
          </a:p>
          <a:p>
            <a:r>
              <a:rPr lang="en-GB" dirty="0"/>
              <a:t> Müller’s cells</a:t>
            </a:r>
          </a:p>
          <a:p>
            <a:endParaRPr lang="en-GB" dirty="0"/>
          </a:p>
        </p:txBody>
      </p:sp>
    </p:spTree>
    <p:extLst>
      <p:ext uri="{BB962C8B-B14F-4D97-AF65-F5344CB8AC3E}">
        <p14:creationId xmlns:p14="http://schemas.microsoft.com/office/powerpoint/2010/main" val="293059317"/>
      </p:ext>
    </p:extLst>
  </p:cSld>
  <p:clrMapOvr>
    <a:masterClrMapping/>
  </p:clrMapOvr>
  <p:transition spd="slow">
    <p:cove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69DB5E-9BA4-4574-8DA2-62DC216C6D2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FE663E37-D846-43A2-A228-AF7E2E44F6C5}"/>
              </a:ext>
            </a:extLst>
          </p:cNvPr>
          <p:cNvSpPr>
            <a:spLocks noGrp="1"/>
          </p:cNvSpPr>
          <p:nvPr>
            <p:ph idx="1"/>
          </p:nvPr>
        </p:nvSpPr>
        <p:spPr/>
        <p:txBody>
          <a:bodyPr/>
          <a:lstStyle/>
          <a:p>
            <a:r>
              <a:rPr lang="en-GB" dirty="0"/>
              <a:t>Central neuroglia</a:t>
            </a:r>
          </a:p>
          <a:p>
            <a:r>
              <a:rPr lang="en-GB" dirty="0"/>
              <a:t> Astrocytes</a:t>
            </a:r>
          </a:p>
          <a:p>
            <a:r>
              <a:rPr lang="en-GB" dirty="0"/>
              <a:t> Oligodendrocytes</a:t>
            </a:r>
          </a:p>
          <a:p>
            <a:r>
              <a:rPr lang="en-GB" dirty="0"/>
              <a:t> Microglial cells </a:t>
            </a:r>
          </a:p>
          <a:p>
            <a:r>
              <a:rPr lang="en-GB" dirty="0"/>
              <a:t>Ependymal cells </a:t>
            </a:r>
          </a:p>
        </p:txBody>
      </p:sp>
    </p:spTree>
    <p:extLst>
      <p:ext uri="{BB962C8B-B14F-4D97-AF65-F5344CB8AC3E}">
        <p14:creationId xmlns:p14="http://schemas.microsoft.com/office/powerpoint/2010/main" val="3233607530"/>
      </p:ext>
    </p:extLst>
  </p:cSld>
  <p:clrMapOvr>
    <a:masterClrMapping/>
  </p:clrMapOvr>
  <p:transition spd="slow">
    <p:cove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1C487B-4F4E-4021-BF0D-8C1B7F34D4A1}"/>
              </a:ext>
            </a:extLst>
          </p:cNvPr>
          <p:cNvSpPr>
            <a:spLocks noGrp="1"/>
          </p:cNvSpPr>
          <p:nvPr>
            <p:ph type="title"/>
          </p:nvPr>
        </p:nvSpPr>
        <p:spPr/>
        <p:txBody>
          <a:bodyPr/>
          <a:lstStyle/>
          <a:p>
            <a:r>
              <a:rPr lang="en-GB" dirty="0"/>
              <a:t>Schwann cells</a:t>
            </a:r>
          </a:p>
        </p:txBody>
      </p:sp>
      <p:sp>
        <p:nvSpPr>
          <p:cNvPr id="3" name="Content Placeholder 2">
            <a:extLst>
              <a:ext uri="{FF2B5EF4-FFF2-40B4-BE49-F238E27FC236}">
                <a16:creationId xmlns:a16="http://schemas.microsoft.com/office/drawing/2014/main" xmlns="" id="{A7B54393-93D5-42AE-9186-E9FEB7AF0DBA}"/>
              </a:ext>
            </a:extLst>
          </p:cNvPr>
          <p:cNvSpPr>
            <a:spLocks noGrp="1"/>
          </p:cNvSpPr>
          <p:nvPr>
            <p:ph idx="1"/>
          </p:nvPr>
        </p:nvSpPr>
        <p:spPr/>
        <p:txBody>
          <a:bodyPr/>
          <a:lstStyle/>
          <a:p>
            <a:r>
              <a:rPr lang="en-GB" dirty="0"/>
              <a:t>Function: – Support myelinated and unmyelinated nerve </a:t>
            </a:r>
            <a:r>
              <a:rPr lang="en-GB" dirty="0" err="1"/>
              <a:t>fibers</a:t>
            </a:r>
            <a:r>
              <a:rPr lang="en-GB" dirty="0"/>
              <a:t> in the PNS – Produce the myelin sheath in the PNS – Aid in cleaning up the PNS debris – Guide the regrowth of PNS axons. • Single Schwann cell myelinate only one axon • Schwann cell can envelope several unmyelinated axons • Schwann cell is covered by a basal lamina S</a:t>
            </a:r>
          </a:p>
        </p:txBody>
      </p:sp>
    </p:spTree>
    <p:extLst>
      <p:ext uri="{BB962C8B-B14F-4D97-AF65-F5344CB8AC3E}">
        <p14:creationId xmlns:p14="http://schemas.microsoft.com/office/powerpoint/2010/main" val="3780381043"/>
      </p:ext>
    </p:extLst>
  </p:cSld>
  <p:clrMapOvr>
    <a:masterClrMapping/>
  </p:clrMapOvr>
  <p:transition spd="slow">
    <p:cove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B8E558-6F60-4354-AC1C-30D17D95416F}"/>
              </a:ext>
            </a:extLst>
          </p:cNvPr>
          <p:cNvSpPr>
            <a:spLocks noGrp="1"/>
          </p:cNvSpPr>
          <p:nvPr>
            <p:ph type="title"/>
          </p:nvPr>
        </p:nvSpPr>
        <p:spPr/>
        <p:txBody>
          <a:bodyPr/>
          <a:lstStyle/>
          <a:p>
            <a:r>
              <a:rPr lang="en-GB" dirty="0"/>
              <a:t>Satellite cells</a:t>
            </a:r>
          </a:p>
        </p:txBody>
      </p:sp>
      <p:sp>
        <p:nvSpPr>
          <p:cNvPr id="3" name="Content Placeholder 2">
            <a:extLst>
              <a:ext uri="{FF2B5EF4-FFF2-40B4-BE49-F238E27FC236}">
                <a16:creationId xmlns:a16="http://schemas.microsoft.com/office/drawing/2014/main" xmlns="" id="{D4133485-FA5C-4E4D-B02C-D08FF1433D02}"/>
              </a:ext>
            </a:extLst>
          </p:cNvPr>
          <p:cNvSpPr>
            <a:spLocks noGrp="1"/>
          </p:cNvSpPr>
          <p:nvPr>
            <p:ph idx="1"/>
          </p:nvPr>
        </p:nvSpPr>
        <p:spPr/>
        <p:txBody>
          <a:bodyPr/>
          <a:lstStyle/>
          <a:p>
            <a:r>
              <a:rPr lang="en-GB" dirty="0"/>
              <a:t>• Small cuboidal cells surrounding the neurons in the ganglia. • Provide a controlled microenvironment around the neuron</a:t>
            </a:r>
          </a:p>
        </p:txBody>
      </p:sp>
    </p:spTree>
    <p:extLst>
      <p:ext uri="{BB962C8B-B14F-4D97-AF65-F5344CB8AC3E}">
        <p14:creationId xmlns:p14="http://schemas.microsoft.com/office/powerpoint/2010/main" val="1270672066"/>
      </p:ext>
    </p:extLst>
  </p:cSld>
  <p:clrMapOvr>
    <a:masterClrMapping/>
  </p:clrMapOvr>
  <p:transition spd="slow">
    <p:cove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5E857C-23DE-47C5-82A9-C21A5D9C643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59DDE725-74FF-4879-91C5-317014D47E13}"/>
              </a:ext>
            </a:extLst>
          </p:cNvPr>
          <p:cNvSpPr>
            <a:spLocks noGrp="1"/>
          </p:cNvSpPr>
          <p:nvPr>
            <p:ph idx="1"/>
          </p:nvPr>
        </p:nvSpPr>
        <p:spPr/>
        <p:txBody>
          <a:bodyPr/>
          <a:lstStyle/>
          <a:p>
            <a:r>
              <a:rPr lang="en-GB" dirty="0"/>
              <a:t>Astrocytes • Largest of the neuroglial cells • Star-shaped cells with multiple processes • Function; – provide structural and metabolic support for neurons – maintain the blood-brain barrier • Contains bundles of intermediate filaments (glial fibrillary acidic protein) • Exists as two types; – Protoplasmic astrocytes in the </a:t>
            </a:r>
            <a:r>
              <a:rPr lang="en-GB" dirty="0" err="1"/>
              <a:t>gray</a:t>
            </a:r>
            <a:r>
              <a:rPr lang="en-GB" dirty="0"/>
              <a:t> matter – Fibrous astrocytes in the white matter</a:t>
            </a:r>
          </a:p>
        </p:txBody>
      </p:sp>
    </p:spTree>
    <p:extLst>
      <p:ext uri="{BB962C8B-B14F-4D97-AF65-F5344CB8AC3E}">
        <p14:creationId xmlns:p14="http://schemas.microsoft.com/office/powerpoint/2010/main" val="1594155720"/>
      </p:ext>
    </p:extLst>
  </p:cSld>
  <p:clrMapOvr>
    <a:masterClrMapping/>
  </p:clrMapOvr>
  <p:transition spd="slow">
    <p:cove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EEFB6A-21B3-4DE5-A713-A8CCBE21657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C77C7A3A-19F2-42D0-BB84-32C3DEFD7A3E}"/>
              </a:ext>
            </a:extLst>
          </p:cNvPr>
          <p:cNvSpPr>
            <a:spLocks noGrp="1"/>
          </p:cNvSpPr>
          <p:nvPr>
            <p:ph idx="1"/>
          </p:nvPr>
        </p:nvSpPr>
        <p:spPr/>
        <p:txBody>
          <a:bodyPr/>
          <a:lstStyle/>
          <a:p>
            <a:r>
              <a:rPr lang="en-GB" dirty="0"/>
              <a:t>Protoplasmic Astrocytes • Tips of some processes (vascular feet) come into contact with blood vessels (blood-brain barrier). • At the surface of brain and medulla spinalis, processes contact the </a:t>
            </a:r>
            <a:r>
              <a:rPr lang="en-GB" dirty="0" err="1"/>
              <a:t>piamater</a:t>
            </a:r>
            <a:r>
              <a:rPr lang="en-GB" dirty="0"/>
              <a:t> (subpial feet) to form the pia-glial membrane (glia limitans)</a:t>
            </a:r>
          </a:p>
        </p:txBody>
      </p:sp>
    </p:spTree>
    <p:extLst>
      <p:ext uri="{BB962C8B-B14F-4D97-AF65-F5344CB8AC3E}">
        <p14:creationId xmlns:p14="http://schemas.microsoft.com/office/powerpoint/2010/main" val="78680164"/>
      </p:ext>
    </p:extLst>
  </p:cSld>
  <p:clrMapOvr>
    <a:masterClrMapping/>
  </p:clrMapOvr>
  <p:transition spd="slow">
    <p:cove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EBADBE-CA3A-4BF9-924F-B6D54F260DA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34C3708D-D826-4B7C-8DE9-7AD7461731BF}"/>
              </a:ext>
            </a:extLst>
          </p:cNvPr>
          <p:cNvSpPr>
            <a:spLocks noGrp="1"/>
          </p:cNvSpPr>
          <p:nvPr>
            <p:ph idx="1"/>
          </p:nvPr>
        </p:nvSpPr>
        <p:spPr/>
        <p:txBody>
          <a:bodyPr/>
          <a:lstStyle/>
          <a:p>
            <a:r>
              <a:rPr lang="en-GB" dirty="0"/>
              <a:t>Fibrous Astrocytes • Cells with relatively few, long and straight processes • Closely associated with blood vessels</a:t>
            </a:r>
          </a:p>
        </p:txBody>
      </p:sp>
    </p:spTree>
    <p:extLst>
      <p:ext uri="{BB962C8B-B14F-4D97-AF65-F5344CB8AC3E}">
        <p14:creationId xmlns:p14="http://schemas.microsoft.com/office/powerpoint/2010/main" val="3259793417"/>
      </p:ext>
    </p:extLst>
  </p:cSld>
  <p:clrMapOvr>
    <a:masterClrMapping/>
  </p:clrMapOvr>
  <p:transition spd="slow">
    <p:cove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CF9BEA-FB2C-4E97-960B-66E8015CE29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5EC3817A-9ACE-49A4-986B-326182A8D179}"/>
              </a:ext>
            </a:extLst>
          </p:cNvPr>
          <p:cNvSpPr>
            <a:spLocks noGrp="1"/>
          </p:cNvSpPr>
          <p:nvPr>
            <p:ph idx="1"/>
          </p:nvPr>
        </p:nvSpPr>
        <p:spPr/>
        <p:txBody>
          <a:bodyPr/>
          <a:lstStyle/>
          <a:p>
            <a:r>
              <a:rPr lang="en-GB" dirty="0"/>
              <a:t>Oligodendrocytes • The darkest staining neuroglial cell • Produce the myelin sheath in CNS</a:t>
            </a:r>
          </a:p>
        </p:txBody>
      </p:sp>
    </p:spTree>
    <p:extLst>
      <p:ext uri="{BB962C8B-B14F-4D97-AF65-F5344CB8AC3E}">
        <p14:creationId xmlns:p14="http://schemas.microsoft.com/office/powerpoint/2010/main" val="1323061389"/>
      </p:ext>
    </p:extLst>
  </p:cSld>
  <p:clrMapOvr>
    <a:masterClrMapping/>
  </p:clrMapOvr>
  <p:transition spd="slow">
    <p:cove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7F504B-1DBC-4063-9E68-EA4B1C5FCFE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A50E759B-C326-4859-928E-76F683FA4F4D}"/>
              </a:ext>
            </a:extLst>
          </p:cNvPr>
          <p:cNvSpPr>
            <a:spLocks noGrp="1"/>
          </p:cNvSpPr>
          <p:nvPr>
            <p:ph idx="1"/>
          </p:nvPr>
        </p:nvSpPr>
        <p:spPr/>
        <p:txBody>
          <a:bodyPr/>
          <a:lstStyle/>
          <a:p>
            <a:r>
              <a:rPr lang="en-GB" dirty="0"/>
              <a:t>Microglial cells • Originate in bone marrow • Member of the mononuclear phagocyte system • Function; – Clear debris and damaged structures in CNS – Antigen-presenting cells</a:t>
            </a:r>
          </a:p>
        </p:txBody>
      </p:sp>
    </p:spTree>
    <p:extLst>
      <p:ext uri="{BB962C8B-B14F-4D97-AF65-F5344CB8AC3E}">
        <p14:creationId xmlns:p14="http://schemas.microsoft.com/office/powerpoint/2010/main" val="2125283314"/>
      </p:ext>
    </p:extLst>
  </p:cSld>
  <p:clrMapOvr>
    <a:masterClrMapping/>
  </p:clrMapOvr>
  <p:transition spd="slow">
    <p:cove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65715C-190A-4940-ABFF-974275CF406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D8541E07-A1AF-45FA-9B0B-BB5171CFA433}"/>
              </a:ext>
            </a:extLst>
          </p:cNvPr>
          <p:cNvSpPr>
            <a:spLocks noGrp="1"/>
          </p:cNvSpPr>
          <p:nvPr>
            <p:ph idx="1"/>
          </p:nvPr>
        </p:nvSpPr>
        <p:spPr/>
        <p:txBody>
          <a:bodyPr/>
          <a:lstStyle/>
          <a:p>
            <a:r>
              <a:rPr lang="en-GB" dirty="0"/>
              <a:t>Anatomical Organization of the Nervous System Central nervous system (CNS) • brain • spinal cord Peripheral nervous system (PNS) • peripheral nerves – cranial nerves (emanate from the brain), – spinal nerves (emanate from the spinal cord), • ganglia (collections of nerve cell bodies outside the CNS) • receptors</a:t>
            </a:r>
          </a:p>
        </p:txBody>
      </p:sp>
    </p:spTree>
    <p:extLst>
      <p:ext uri="{BB962C8B-B14F-4D97-AF65-F5344CB8AC3E}">
        <p14:creationId xmlns:p14="http://schemas.microsoft.com/office/powerpoint/2010/main" val="3018387892"/>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533400"/>
            <a:ext cx="8229600" cy="5592763"/>
          </a:xfrm>
        </p:spPr>
        <p:txBody>
          <a:bodyPr/>
          <a:lstStyle/>
          <a:p>
            <a:pPr marL="0" indent="0" algn="ctr">
              <a:buNone/>
            </a:pPr>
            <a:r>
              <a:rPr lang="en-US" b="1" dirty="0">
                <a:solidFill>
                  <a:schemeClr val="accent1"/>
                </a:solidFill>
              </a:rPr>
              <a:t>Glandular Epithelial Tissue</a:t>
            </a:r>
          </a:p>
          <a:p>
            <a:pPr marL="0" indent="0" algn="ctr">
              <a:buNone/>
            </a:pPr>
            <a:endParaRPr lang="en-US" dirty="0"/>
          </a:p>
          <a:p>
            <a:pPr>
              <a:lnSpc>
                <a:spcPct val="150000"/>
              </a:lnSpc>
            </a:pPr>
            <a:r>
              <a:rPr lang="en-US" dirty="0"/>
              <a:t>Epithelial cells that function mainly to produce and secrete various macromolecules may occur in epithelia with other major functions or comprise specialized organs called </a:t>
            </a:r>
            <a:r>
              <a:rPr lang="en-US" b="1" dirty="0"/>
              <a:t>glands. </a:t>
            </a:r>
            <a:endParaRPr lang="en-US" dirty="0"/>
          </a:p>
          <a:p>
            <a:pPr marL="0" indent="0">
              <a:buNone/>
            </a:pPr>
            <a:endParaRPr lang="en-US" dirty="0"/>
          </a:p>
        </p:txBody>
      </p:sp>
    </p:spTree>
    <p:extLst>
      <p:ext uri="{BB962C8B-B14F-4D97-AF65-F5344CB8AC3E}">
        <p14:creationId xmlns:p14="http://schemas.microsoft.com/office/powerpoint/2010/main" val="37074818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D9D89A-A9D5-4354-B2B7-CA7E350290D8}"/>
              </a:ext>
            </a:extLst>
          </p:cNvPr>
          <p:cNvSpPr>
            <a:spLocks noGrp="1"/>
          </p:cNvSpPr>
          <p:nvPr>
            <p:ph type="title"/>
          </p:nvPr>
        </p:nvSpPr>
        <p:spPr/>
        <p:txBody>
          <a:bodyPr>
            <a:normAutofit fontScale="90000"/>
          </a:bodyPr>
          <a:lstStyle/>
          <a:p>
            <a:r>
              <a:rPr lang="en-GB" dirty="0"/>
              <a:t>Functional Organization of the Nervous System</a:t>
            </a:r>
          </a:p>
        </p:txBody>
      </p:sp>
      <p:sp>
        <p:nvSpPr>
          <p:cNvPr id="3" name="Content Placeholder 2">
            <a:extLst>
              <a:ext uri="{FF2B5EF4-FFF2-40B4-BE49-F238E27FC236}">
                <a16:creationId xmlns:a16="http://schemas.microsoft.com/office/drawing/2014/main" xmlns="" id="{7B2C527F-01FB-4ACC-9D15-700D10746CAE}"/>
              </a:ext>
            </a:extLst>
          </p:cNvPr>
          <p:cNvSpPr>
            <a:spLocks noGrp="1"/>
          </p:cNvSpPr>
          <p:nvPr>
            <p:ph idx="1"/>
          </p:nvPr>
        </p:nvSpPr>
        <p:spPr/>
        <p:txBody>
          <a:bodyPr>
            <a:normAutofit lnSpcReduction="10000"/>
          </a:bodyPr>
          <a:lstStyle/>
          <a:p>
            <a:r>
              <a:rPr lang="en-GB" dirty="0"/>
              <a:t>Sensory (afferent) component; receives and transmits</a:t>
            </a:r>
          </a:p>
          <a:p>
            <a:r>
              <a:rPr lang="en-GB" dirty="0"/>
              <a:t>impulses to the CNS for processing</a:t>
            </a:r>
          </a:p>
          <a:p>
            <a:r>
              <a:rPr lang="en-GB" dirty="0"/>
              <a:t>• Motor (efferent) component; originates in the CNS and</a:t>
            </a:r>
          </a:p>
          <a:p>
            <a:r>
              <a:rPr lang="en-GB" dirty="0"/>
              <a:t>transmits impulses to the effector organs</a:t>
            </a:r>
          </a:p>
          <a:p>
            <a:r>
              <a:rPr lang="en-GB" dirty="0"/>
              <a:t>– Somatic nervous system</a:t>
            </a:r>
          </a:p>
          <a:p>
            <a:r>
              <a:rPr lang="en-GB" dirty="0"/>
              <a:t>• voluntary motor innervation (except reflex arcs)</a:t>
            </a:r>
          </a:p>
          <a:p>
            <a:r>
              <a:rPr lang="en-GB" dirty="0"/>
              <a:t>– Autonomic nervous system</a:t>
            </a:r>
          </a:p>
          <a:p>
            <a:r>
              <a:rPr lang="en-GB" dirty="0"/>
              <a:t>• involuntary motor innervation to viscera</a:t>
            </a:r>
          </a:p>
          <a:p>
            <a:r>
              <a:rPr lang="en-GB" dirty="0"/>
              <a:t>• afferent sensory innervation from the viscera (pain)</a:t>
            </a:r>
          </a:p>
        </p:txBody>
      </p:sp>
    </p:spTree>
    <p:extLst>
      <p:ext uri="{BB962C8B-B14F-4D97-AF65-F5344CB8AC3E}">
        <p14:creationId xmlns:p14="http://schemas.microsoft.com/office/powerpoint/2010/main" val="1436566533"/>
      </p:ext>
    </p:extLst>
  </p:cSld>
  <p:clrMapOvr>
    <a:masterClrMapping/>
  </p:clrMapOvr>
  <p:transition spd="slow">
    <p:cove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2A26BE-7AEA-4CD6-BEE5-81B2F450E3F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2375CE8C-D233-4E2C-BB8F-2EAD21E968DD}"/>
              </a:ext>
            </a:extLst>
          </p:cNvPr>
          <p:cNvSpPr>
            <a:spLocks noGrp="1"/>
          </p:cNvSpPr>
          <p:nvPr>
            <p:ph idx="1"/>
          </p:nvPr>
        </p:nvSpPr>
        <p:spPr/>
        <p:txBody>
          <a:bodyPr/>
          <a:lstStyle/>
          <a:p>
            <a:r>
              <a:rPr lang="en-GB" dirty="0"/>
              <a:t>Central Nervous System</a:t>
            </a:r>
          </a:p>
          <a:p>
            <a:r>
              <a:rPr lang="en-GB" dirty="0"/>
              <a:t>• Spinal cord (Medulla Spinalis)</a:t>
            </a:r>
          </a:p>
          <a:p>
            <a:r>
              <a:rPr lang="en-GB" dirty="0"/>
              <a:t>• Brain</a:t>
            </a:r>
          </a:p>
          <a:p>
            <a:r>
              <a:rPr lang="en-GB" dirty="0"/>
              <a:t>– </a:t>
            </a:r>
            <a:r>
              <a:rPr lang="en-GB" dirty="0" err="1"/>
              <a:t>gray</a:t>
            </a:r>
            <a:r>
              <a:rPr lang="en-GB" dirty="0"/>
              <a:t> matter</a:t>
            </a:r>
          </a:p>
          <a:p>
            <a:r>
              <a:rPr lang="en-GB" dirty="0"/>
              <a:t>– white matter</a:t>
            </a:r>
          </a:p>
          <a:p>
            <a:r>
              <a:rPr lang="en-GB" dirty="0"/>
              <a:t>– no intervening conn. tissue </a:t>
            </a:r>
          </a:p>
        </p:txBody>
      </p:sp>
    </p:spTree>
    <p:extLst>
      <p:ext uri="{BB962C8B-B14F-4D97-AF65-F5344CB8AC3E}">
        <p14:creationId xmlns:p14="http://schemas.microsoft.com/office/powerpoint/2010/main" val="732149429"/>
      </p:ext>
    </p:extLst>
  </p:cSld>
  <p:clrMapOvr>
    <a:masterClrMapping/>
  </p:clrMapOvr>
  <p:transition spd="slow">
    <p:cove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39667A-1404-4DD9-BD07-D01CD3B122E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8BFCBE30-4A72-453E-B979-111726C15DDC}"/>
              </a:ext>
            </a:extLst>
          </p:cNvPr>
          <p:cNvSpPr>
            <a:spLocks noGrp="1"/>
          </p:cNvSpPr>
          <p:nvPr>
            <p:ph idx="1"/>
          </p:nvPr>
        </p:nvSpPr>
        <p:spPr/>
        <p:txBody>
          <a:bodyPr/>
          <a:lstStyle/>
          <a:p>
            <a:r>
              <a:rPr lang="en-GB" dirty="0"/>
              <a:t>White matter;</a:t>
            </a:r>
          </a:p>
          <a:p>
            <a:r>
              <a:rPr lang="en-GB" dirty="0"/>
              <a:t>• Myelinated/ few unmyelinated nerve </a:t>
            </a:r>
            <a:r>
              <a:rPr lang="en-GB" dirty="0" err="1"/>
              <a:t>fibers</a:t>
            </a:r>
            <a:endParaRPr lang="en-GB" dirty="0"/>
          </a:p>
          <a:p>
            <a:r>
              <a:rPr lang="en-GB" dirty="0"/>
              <a:t>• Glia</a:t>
            </a:r>
          </a:p>
          <a:p>
            <a:r>
              <a:rPr lang="en-GB" dirty="0"/>
              <a:t>• Capillaries</a:t>
            </a:r>
          </a:p>
          <a:p>
            <a:r>
              <a:rPr lang="en-GB" dirty="0"/>
              <a:t>• White </a:t>
            </a:r>
            <a:r>
              <a:rPr lang="en-GB" dirty="0" err="1"/>
              <a:t>color</a:t>
            </a:r>
            <a:r>
              <a:rPr lang="en-GB" dirty="0"/>
              <a:t> results from the myelin</a:t>
            </a:r>
          </a:p>
        </p:txBody>
      </p:sp>
    </p:spTree>
    <p:extLst>
      <p:ext uri="{BB962C8B-B14F-4D97-AF65-F5344CB8AC3E}">
        <p14:creationId xmlns:p14="http://schemas.microsoft.com/office/powerpoint/2010/main" val="1683440534"/>
      </p:ext>
    </p:extLst>
  </p:cSld>
  <p:clrMapOvr>
    <a:masterClrMapping/>
  </p:clrMapOvr>
  <p:transition spd="slow">
    <p:cove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EDFD59-F4C0-46EC-82DE-9B61F9FF858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C4B02D94-D22C-4BC4-9B85-81B57FAB377B}"/>
              </a:ext>
            </a:extLst>
          </p:cNvPr>
          <p:cNvSpPr>
            <a:spLocks noGrp="1"/>
          </p:cNvSpPr>
          <p:nvPr>
            <p:ph idx="1"/>
          </p:nvPr>
        </p:nvSpPr>
        <p:spPr/>
        <p:txBody>
          <a:bodyPr/>
          <a:lstStyle/>
          <a:p>
            <a:r>
              <a:rPr lang="en-GB" dirty="0" err="1"/>
              <a:t>Gray</a:t>
            </a:r>
            <a:r>
              <a:rPr lang="en-GB" dirty="0"/>
              <a:t> matter;</a:t>
            </a:r>
          </a:p>
          <a:p>
            <a:r>
              <a:rPr lang="en-GB" dirty="0"/>
              <a:t>• Neuronal cell bodies</a:t>
            </a:r>
          </a:p>
          <a:p>
            <a:r>
              <a:rPr lang="en-GB" dirty="0"/>
              <a:t>• Dendrites</a:t>
            </a:r>
          </a:p>
          <a:p>
            <a:r>
              <a:rPr lang="en-GB" dirty="0"/>
              <a:t>• Initial unmyelinated portions of axons</a:t>
            </a:r>
          </a:p>
          <a:p>
            <a:r>
              <a:rPr lang="en-GB" dirty="0"/>
              <a:t>• Glia</a:t>
            </a:r>
          </a:p>
          <a:p>
            <a:r>
              <a:rPr lang="en-GB" dirty="0"/>
              <a:t>• Capillaries</a:t>
            </a:r>
          </a:p>
        </p:txBody>
      </p:sp>
    </p:spTree>
    <p:extLst>
      <p:ext uri="{BB962C8B-B14F-4D97-AF65-F5344CB8AC3E}">
        <p14:creationId xmlns:p14="http://schemas.microsoft.com/office/powerpoint/2010/main" val="1914668958"/>
      </p:ext>
    </p:extLst>
  </p:cSld>
  <p:clrMapOvr>
    <a:masterClrMapping/>
  </p:clrMapOvr>
  <p:transition spd="slow">
    <p:cove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747205-6C21-42D4-80DD-CA6E3D2A5A0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03CD7994-2B67-4B09-8FD0-B653B95D8AD4}"/>
              </a:ext>
            </a:extLst>
          </p:cNvPr>
          <p:cNvSpPr>
            <a:spLocks noGrp="1"/>
          </p:cNvSpPr>
          <p:nvPr>
            <p:ph idx="1"/>
          </p:nvPr>
        </p:nvSpPr>
        <p:spPr/>
        <p:txBody>
          <a:bodyPr>
            <a:normAutofit fontScale="85000" lnSpcReduction="20000"/>
          </a:bodyPr>
          <a:lstStyle/>
          <a:p>
            <a:r>
              <a:rPr lang="en-GB" dirty="0"/>
              <a:t>Neuropil??</a:t>
            </a:r>
          </a:p>
          <a:p>
            <a:r>
              <a:rPr lang="en-GB" dirty="0"/>
              <a:t>• network of the axons, dendrites and neuroglial processes in the</a:t>
            </a:r>
          </a:p>
          <a:p>
            <a:r>
              <a:rPr lang="en-GB" dirty="0" err="1"/>
              <a:t>gray</a:t>
            </a:r>
            <a:r>
              <a:rPr lang="en-GB" dirty="0"/>
              <a:t> matter</a:t>
            </a:r>
          </a:p>
          <a:p>
            <a:endParaRPr lang="en-GB" dirty="0"/>
          </a:p>
          <a:p>
            <a:r>
              <a:rPr lang="en-GB" dirty="0"/>
              <a:t>Nuclei???</a:t>
            </a:r>
          </a:p>
          <a:p>
            <a:r>
              <a:rPr lang="en-GB" dirty="0"/>
              <a:t>• aggregations of neuron cell bodies embedded in white matter</a:t>
            </a:r>
          </a:p>
          <a:p>
            <a:r>
              <a:rPr lang="en-GB" dirty="0"/>
              <a:t>• counterpart of ganglia</a:t>
            </a:r>
          </a:p>
          <a:p>
            <a:r>
              <a:rPr lang="en-GB" dirty="0"/>
              <a:t>Brain</a:t>
            </a:r>
          </a:p>
          <a:p>
            <a:r>
              <a:rPr lang="en-GB" dirty="0"/>
              <a:t>• </a:t>
            </a:r>
            <a:r>
              <a:rPr lang="en-GB" dirty="0" err="1"/>
              <a:t>gray</a:t>
            </a:r>
            <a:r>
              <a:rPr lang="en-GB" dirty="0"/>
              <a:t> matter</a:t>
            </a:r>
          </a:p>
          <a:p>
            <a:r>
              <a:rPr lang="en-GB" dirty="0"/>
              <a:t>– periphery (cortex) of the cerebrum and cerebellum</a:t>
            </a:r>
          </a:p>
          <a:p>
            <a:r>
              <a:rPr lang="en-GB" dirty="0"/>
              <a:t>– basal ganglia</a:t>
            </a:r>
          </a:p>
          <a:p>
            <a:r>
              <a:rPr lang="en-GB" dirty="0"/>
              <a:t>• white matter lies deep to the cortex</a:t>
            </a:r>
          </a:p>
        </p:txBody>
      </p:sp>
    </p:spTree>
    <p:extLst>
      <p:ext uri="{BB962C8B-B14F-4D97-AF65-F5344CB8AC3E}">
        <p14:creationId xmlns:p14="http://schemas.microsoft.com/office/powerpoint/2010/main" val="809213914"/>
      </p:ext>
    </p:extLst>
  </p:cSld>
  <p:clrMapOvr>
    <a:masterClrMapping/>
  </p:clrMapOvr>
  <p:transition spd="slow">
    <p:cove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1859F4-FB0E-4DB0-ACCB-77994F0266A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453F1D81-310F-4011-BBF8-23AEC138D71E}"/>
              </a:ext>
            </a:extLst>
          </p:cNvPr>
          <p:cNvSpPr>
            <a:spLocks noGrp="1"/>
          </p:cNvSpPr>
          <p:nvPr>
            <p:ph idx="1"/>
          </p:nvPr>
        </p:nvSpPr>
        <p:spPr/>
        <p:txBody>
          <a:bodyPr/>
          <a:lstStyle/>
          <a:p>
            <a:r>
              <a:rPr lang="en-GB" dirty="0"/>
              <a:t>Spinal Cord</a:t>
            </a:r>
          </a:p>
          <a:p>
            <a:r>
              <a:rPr lang="en-GB" dirty="0"/>
              <a:t>• </a:t>
            </a:r>
            <a:r>
              <a:rPr lang="en-GB" dirty="0" err="1"/>
              <a:t>Gray</a:t>
            </a:r>
            <a:r>
              <a:rPr lang="en-GB" dirty="0"/>
              <a:t> matter</a:t>
            </a:r>
          </a:p>
          <a:p>
            <a:r>
              <a:rPr lang="en-GB" dirty="0"/>
              <a:t>– the butterfly-shaped (H-shaped) area in cross-section</a:t>
            </a:r>
          </a:p>
          <a:p>
            <a:r>
              <a:rPr lang="en-GB" dirty="0"/>
              <a:t>• White matter</a:t>
            </a:r>
          </a:p>
          <a:p>
            <a:r>
              <a:rPr lang="en-GB" dirty="0"/>
              <a:t>• Central canal</a:t>
            </a:r>
          </a:p>
        </p:txBody>
      </p:sp>
    </p:spTree>
    <p:extLst>
      <p:ext uri="{BB962C8B-B14F-4D97-AF65-F5344CB8AC3E}">
        <p14:creationId xmlns:p14="http://schemas.microsoft.com/office/powerpoint/2010/main" val="834001919"/>
      </p:ext>
    </p:extLst>
  </p:cSld>
  <p:clrMapOvr>
    <a:masterClrMapping/>
  </p:clrMapOvr>
  <p:transition spd="slow">
    <p:cove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67B29F-107C-4436-A9B4-EA373B5D3D3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6A62217A-30BB-4A84-9902-17820B1FA767}"/>
              </a:ext>
            </a:extLst>
          </p:cNvPr>
          <p:cNvSpPr>
            <a:spLocks noGrp="1"/>
          </p:cNvSpPr>
          <p:nvPr>
            <p:ph idx="1"/>
          </p:nvPr>
        </p:nvSpPr>
        <p:spPr/>
        <p:txBody>
          <a:bodyPr>
            <a:normAutofit fontScale="92500" lnSpcReduction="20000"/>
          </a:bodyPr>
          <a:lstStyle/>
          <a:p>
            <a:r>
              <a:rPr lang="en-GB" dirty="0"/>
              <a:t>• Dorsal (posterior) horns:</a:t>
            </a:r>
          </a:p>
          <a:p>
            <a:r>
              <a:rPr lang="en-GB" dirty="0"/>
              <a:t>– the upper vertical bars of the H</a:t>
            </a:r>
          </a:p>
          <a:p>
            <a:r>
              <a:rPr lang="en-GB" dirty="0"/>
              <a:t>– receive central processes of the sensory neurons whose cell bodies lie in the</a:t>
            </a:r>
          </a:p>
          <a:p>
            <a:r>
              <a:rPr lang="en-GB" dirty="0"/>
              <a:t>dorsal root ganglion</a:t>
            </a:r>
          </a:p>
          <a:p>
            <a:r>
              <a:rPr lang="en-GB" dirty="0"/>
              <a:t>– contain cell bodies of interneurons</a:t>
            </a:r>
          </a:p>
          <a:p>
            <a:r>
              <a:rPr lang="en-GB" dirty="0"/>
              <a:t>• Ventral (anterior) horns:</a:t>
            </a:r>
          </a:p>
          <a:p>
            <a:r>
              <a:rPr lang="en-GB" dirty="0"/>
              <a:t>– the lower vertical bars of the H</a:t>
            </a:r>
          </a:p>
          <a:p>
            <a:r>
              <a:rPr lang="en-GB" dirty="0"/>
              <a:t>– house cell bodies of large multipolar </a:t>
            </a:r>
            <a:r>
              <a:rPr lang="en-GB" dirty="0" err="1"/>
              <a:t>somatomotor</a:t>
            </a:r>
            <a:r>
              <a:rPr lang="en-GB" dirty="0"/>
              <a:t> neurons whose axons</a:t>
            </a:r>
          </a:p>
          <a:p>
            <a:r>
              <a:rPr lang="en-GB" dirty="0"/>
              <a:t>make up the ventral roots of the spinal nerves</a:t>
            </a:r>
          </a:p>
          <a:p>
            <a:r>
              <a:rPr lang="en-GB" dirty="0"/>
              <a:t>• Intermediary column: visceromotor neurons</a:t>
            </a:r>
          </a:p>
        </p:txBody>
      </p:sp>
    </p:spTree>
    <p:extLst>
      <p:ext uri="{BB962C8B-B14F-4D97-AF65-F5344CB8AC3E}">
        <p14:creationId xmlns:p14="http://schemas.microsoft.com/office/powerpoint/2010/main" val="3979371493"/>
      </p:ext>
    </p:extLst>
  </p:cSld>
  <p:clrMapOvr>
    <a:masterClrMapping/>
  </p:clrMapOvr>
  <p:transition spd="slow">
    <p:cove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6C91F7-3EBA-45E3-9F28-0ECE9BBB52A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001E2FD0-1DED-4DC0-A60D-165FEE38A442}"/>
              </a:ext>
            </a:extLst>
          </p:cNvPr>
          <p:cNvSpPr>
            <a:spLocks noGrp="1"/>
          </p:cNvSpPr>
          <p:nvPr>
            <p:ph idx="1"/>
          </p:nvPr>
        </p:nvSpPr>
        <p:spPr/>
        <p:txBody>
          <a:bodyPr/>
          <a:lstStyle/>
          <a:p>
            <a:r>
              <a:rPr lang="en-GB" dirty="0"/>
              <a:t>• Multipolar motor neurons</a:t>
            </a:r>
          </a:p>
          <a:p>
            <a:r>
              <a:rPr lang="en-GB" dirty="0"/>
              <a:t>– Located in ventral horns</a:t>
            </a:r>
          </a:p>
          <a:p>
            <a:r>
              <a:rPr lang="en-GB" dirty="0"/>
              <a:t>– Large, basophilic cells</a:t>
            </a:r>
          </a:p>
          <a:p>
            <a:r>
              <a:rPr lang="en-GB" dirty="0"/>
              <a:t>– Large, spherical, pale staining nucleus</a:t>
            </a:r>
          </a:p>
          <a:p>
            <a:r>
              <a:rPr lang="en-GB" dirty="0"/>
              <a:t>– Prominent nucleolus</a:t>
            </a:r>
          </a:p>
        </p:txBody>
      </p:sp>
    </p:spTree>
    <p:extLst>
      <p:ext uri="{BB962C8B-B14F-4D97-AF65-F5344CB8AC3E}">
        <p14:creationId xmlns:p14="http://schemas.microsoft.com/office/powerpoint/2010/main" val="3545883519"/>
      </p:ext>
    </p:extLst>
  </p:cSld>
  <p:clrMapOvr>
    <a:masterClrMapping/>
  </p:clrMapOvr>
  <p:transition spd="slow">
    <p:cove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34FEE4-E9B8-42CA-B1D8-C123F5AD914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33889335-5B72-4F42-B197-579CD9717759}"/>
              </a:ext>
            </a:extLst>
          </p:cNvPr>
          <p:cNvSpPr>
            <a:spLocks noGrp="1"/>
          </p:cNvSpPr>
          <p:nvPr>
            <p:ph idx="1"/>
          </p:nvPr>
        </p:nvSpPr>
        <p:spPr/>
        <p:txBody>
          <a:bodyPr/>
          <a:lstStyle/>
          <a:p>
            <a:r>
              <a:rPr lang="en-GB" dirty="0"/>
              <a:t>Central canal</a:t>
            </a:r>
          </a:p>
          <a:p>
            <a:r>
              <a:rPr lang="en-GB" dirty="0"/>
              <a:t>• remnant of the lumen of the embryonic neural tube</a:t>
            </a:r>
          </a:p>
          <a:p>
            <a:r>
              <a:rPr lang="en-GB" dirty="0"/>
              <a:t>• lies in the </a:t>
            </a:r>
            <a:r>
              <a:rPr lang="en-GB" dirty="0" err="1"/>
              <a:t>center</a:t>
            </a:r>
            <a:r>
              <a:rPr lang="en-GB" dirty="0"/>
              <a:t> of the crossbar of the H</a:t>
            </a:r>
          </a:p>
          <a:p>
            <a:r>
              <a:rPr lang="en-GB" dirty="0"/>
              <a:t>• lined by low columnar- cuboidal cells (ependymal cells)</a:t>
            </a:r>
          </a:p>
        </p:txBody>
      </p:sp>
    </p:spTree>
    <p:extLst>
      <p:ext uri="{BB962C8B-B14F-4D97-AF65-F5344CB8AC3E}">
        <p14:creationId xmlns:p14="http://schemas.microsoft.com/office/powerpoint/2010/main" val="2751449717"/>
      </p:ext>
    </p:extLst>
  </p:cSld>
  <p:clrMapOvr>
    <a:masterClrMapping/>
  </p:clrMapOvr>
  <p:transition spd="slow">
    <p:cove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91B4F4-196E-439B-B232-5635970A092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4C4A7C53-C8A6-435F-B91A-4225420720FF}"/>
              </a:ext>
            </a:extLst>
          </p:cNvPr>
          <p:cNvSpPr>
            <a:spLocks noGrp="1"/>
          </p:cNvSpPr>
          <p:nvPr>
            <p:ph idx="1"/>
          </p:nvPr>
        </p:nvSpPr>
        <p:spPr/>
        <p:txBody>
          <a:bodyPr/>
          <a:lstStyle/>
          <a:p>
            <a:r>
              <a:rPr lang="en-GB" dirty="0"/>
              <a:t>Ependymal cells</a:t>
            </a:r>
          </a:p>
          <a:p>
            <a:r>
              <a:rPr lang="en-GB" dirty="0"/>
              <a:t>• Low columnar- cuboidal cells lining the central canal of the spinal cord and the</a:t>
            </a:r>
          </a:p>
          <a:p>
            <a:r>
              <a:rPr lang="en-GB" dirty="0"/>
              <a:t>ventricles of the brain</a:t>
            </a:r>
          </a:p>
          <a:p>
            <a:r>
              <a:rPr lang="en-GB" dirty="0"/>
              <a:t>• Apical surface- microvilli, in some regions ciliated</a:t>
            </a:r>
          </a:p>
          <a:p>
            <a:r>
              <a:rPr lang="en-GB" dirty="0"/>
              <a:t>• Tight junctions</a:t>
            </a:r>
          </a:p>
          <a:p>
            <a:r>
              <a:rPr lang="en-GB" dirty="0"/>
              <a:t>• Lack an external lamina, contact with astrocyte processes</a:t>
            </a:r>
          </a:p>
        </p:txBody>
      </p:sp>
    </p:spTree>
    <p:extLst>
      <p:ext uri="{BB962C8B-B14F-4D97-AF65-F5344CB8AC3E}">
        <p14:creationId xmlns:p14="http://schemas.microsoft.com/office/powerpoint/2010/main" val="1522492958"/>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8" name="Picture 4" descr="Histology : Lecture-12: Epithelia-4 - Glandular Epithelium (Glands)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t="21843" r="3094" b="23148"/>
          <a:stretch/>
        </p:blipFill>
        <p:spPr bwMode="auto">
          <a:xfrm>
            <a:off x="533400" y="762000"/>
            <a:ext cx="8077200" cy="4288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6209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7AED97-05A8-4A8A-8A97-8C19D1D598B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A751A316-89FE-43DB-9A8E-4C689E26EDA4}"/>
              </a:ext>
            </a:extLst>
          </p:cNvPr>
          <p:cNvSpPr>
            <a:spLocks noGrp="1"/>
          </p:cNvSpPr>
          <p:nvPr>
            <p:ph idx="1"/>
          </p:nvPr>
        </p:nvSpPr>
        <p:spPr/>
        <p:txBody>
          <a:bodyPr/>
          <a:lstStyle/>
          <a:p>
            <a:r>
              <a:rPr lang="en-GB" dirty="0"/>
              <a:t>Spinal cord is divided into 31 segments</a:t>
            </a:r>
          </a:p>
          <a:p>
            <a:r>
              <a:rPr lang="en-GB" dirty="0"/>
              <a:t>• Each segment of the cord is connected to a pair of spinal</a:t>
            </a:r>
          </a:p>
          <a:p>
            <a:r>
              <a:rPr lang="en-GB" dirty="0"/>
              <a:t>nerves by dorsal and ventral roots</a:t>
            </a:r>
          </a:p>
        </p:txBody>
      </p:sp>
    </p:spTree>
    <p:extLst>
      <p:ext uri="{BB962C8B-B14F-4D97-AF65-F5344CB8AC3E}">
        <p14:creationId xmlns:p14="http://schemas.microsoft.com/office/powerpoint/2010/main" val="1202899556"/>
      </p:ext>
    </p:extLst>
  </p:cSld>
  <p:clrMapOvr>
    <a:masterClrMapping/>
  </p:clrMapOvr>
  <p:transition spd="slow">
    <p:cove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4BB2C4-D425-4F17-A79D-D2F39052B2DE}"/>
              </a:ext>
            </a:extLst>
          </p:cNvPr>
          <p:cNvSpPr>
            <a:spLocks noGrp="1"/>
          </p:cNvSpPr>
          <p:nvPr>
            <p:ph type="ctrTitle"/>
          </p:nvPr>
        </p:nvSpPr>
        <p:spPr>
          <a:xfrm>
            <a:off x="689867" y="922565"/>
            <a:ext cx="6619244" cy="1428750"/>
          </a:xfrm>
        </p:spPr>
        <p:txBody>
          <a:bodyPr/>
          <a:lstStyle/>
          <a:p>
            <a:r>
              <a:rPr lang="en-GB" b="1" dirty="0"/>
              <a:t>Respiratory system </a:t>
            </a:r>
          </a:p>
        </p:txBody>
      </p:sp>
      <p:pic>
        <p:nvPicPr>
          <p:cNvPr id="5" name="Picture 2" descr="Respiratory System. - ppt video online download">
            <a:extLst>
              <a:ext uri="{FF2B5EF4-FFF2-40B4-BE49-F238E27FC236}">
                <a16:creationId xmlns:a16="http://schemas.microsoft.com/office/drawing/2014/main" xmlns="" id="{1C3B8738-B76E-4EA8-9894-A38AAC2DFC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10" t="21766" r="12313" b="13557"/>
          <a:stretch/>
        </p:blipFill>
        <p:spPr bwMode="auto">
          <a:xfrm>
            <a:off x="2266405" y="2588080"/>
            <a:ext cx="3951515" cy="2612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929524"/>
      </p:ext>
    </p:extLst>
  </p:cSld>
  <p:clrMapOvr>
    <a:masterClrMapping/>
  </p:clrMapOvr>
  <p:transition spd="slow">
    <p:cove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F25A1D-8A12-4054-A485-E9BDACEF9841}"/>
              </a:ext>
            </a:extLst>
          </p:cNvPr>
          <p:cNvSpPr>
            <a:spLocks noGrp="1"/>
          </p:cNvSpPr>
          <p:nvPr>
            <p:ph type="title"/>
          </p:nvPr>
        </p:nvSpPr>
        <p:spPr>
          <a:xfrm>
            <a:off x="628650" y="1131094"/>
            <a:ext cx="8156122" cy="1502705"/>
          </a:xfrm>
        </p:spPr>
        <p:txBody>
          <a:bodyPr>
            <a:normAutofit fontScale="90000"/>
          </a:bodyPr>
          <a:lstStyle/>
          <a:p>
            <a:r>
              <a:rPr lang="en-GB" dirty="0">
                <a:latin typeface="Arial" panose="020B0604020202020204" pitchFamily="34" charset="0"/>
                <a:cs typeface="Arial" panose="020B0604020202020204" pitchFamily="34" charset="0"/>
              </a:rPr>
              <a:t>The complex of organs and tissue which are necessary to exchange blood carbon dioxide (CO2 ) with air oxygen (O2 ).</a:t>
            </a:r>
            <a:r>
              <a:rPr lang="en-GB" dirty="0"/>
              <a:t/>
            </a:r>
            <a:br>
              <a:rPr lang="en-GB" dirty="0"/>
            </a:br>
            <a:endParaRPr lang="en-GB" dirty="0"/>
          </a:p>
        </p:txBody>
      </p:sp>
      <p:sp>
        <p:nvSpPr>
          <p:cNvPr id="3" name="Content Placeholder 2">
            <a:extLst>
              <a:ext uri="{FF2B5EF4-FFF2-40B4-BE49-F238E27FC236}">
                <a16:creationId xmlns:a16="http://schemas.microsoft.com/office/drawing/2014/main" xmlns="" id="{09CE1113-3480-468C-8511-BF44262AACF1}"/>
              </a:ext>
            </a:extLst>
          </p:cNvPr>
          <p:cNvSpPr>
            <a:spLocks noGrp="1"/>
          </p:cNvSpPr>
          <p:nvPr>
            <p:ph idx="1"/>
          </p:nvPr>
        </p:nvSpPr>
        <p:spPr>
          <a:xfrm>
            <a:off x="548640" y="2463982"/>
            <a:ext cx="7886700" cy="2788919"/>
          </a:xfrm>
        </p:spPr>
        <p:txBody>
          <a:bodyPr>
            <a:normAutofit/>
          </a:bodyPr>
          <a:lstStyle/>
          <a:p>
            <a:r>
              <a:rPr lang="en-GB" sz="2400" b="1" dirty="0"/>
              <a:t>Function</a:t>
            </a:r>
            <a:r>
              <a:rPr lang="en-GB" sz="2400" dirty="0"/>
              <a:t>: Act of breathing, which includes inhaling and exhaling air in the body;</a:t>
            </a:r>
          </a:p>
          <a:p>
            <a:r>
              <a:rPr lang="en-GB" sz="2400" dirty="0"/>
              <a:t> the absorption of oxygen from the air in order to produce energy; </a:t>
            </a:r>
          </a:p>
          <a:p>
            <a:r>
              <a:rPr lang="en-GB" sz="2400" dirty="0"/>
              <a:t>the discharge of carbon dioxide, which is the by product of the process.</a:t>
            </a:r>
          </a:p>
        </p:txBody>
      </p:sp>
    </p:spTree>
    <p:extLst>
      <p:ext uri="{BB962C8B-B14F-4D97-AF65-F5344CB8AC3E}">
        <p14:creationId xmlns:p14="http://schemas.microsoft.com/office/powerpoint/2010/main" val="1149525222"/>
      </p:ext>
    </p:extLst>
  </p:cSld>
  <p:clrMapOvr>
    <a:masterClrMapping/>
  </p:clrMapOvr>
  <p:transition spd="slow">
    <p:cove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127509-7A44-4479-A11D-7D88066B4DCF}"/>
              </a:ext>
            </a:extLst>
          </p:cNvPr>
          <p:cNvSpPr>
            <a:spLocks noGrp="1"/>
          </p:cNvSpPr>
          <p:nvPr>
            <p:ph type="title"/>
          </p:nvPr>
        </p:nvSpPr>
        <p:spPr>
          <a:xfrm>
            <a:off x="202475" y="910131"/>
            <a:ext cx="7886700" cy="994172"/>
          </a:xfrm>
        </p:spPr>
        <p:txBody>
          <a:bodyPr>
            <a:noAutofit/>
          </a:bodyPr>
          <a:lstStyle/>
          <a:p>
            <a:r>
              <a:rPr lang="en-GB" sz="1800" b="1" dirty="0"/>
              <a:t>Upper respiratory tract</a:t>
            </a:r>
            <a:r>
              <a:rPr lang="en-GB" sz="1800" dirty="0"/>
              <a:t>: </a:t>
            </a:r>
            <a:br>
              <a:rPr lang="en-GB" sz="1800" dirty="0"/>
            </a:br>
            <a:r>
              <a:rPr lang="en-GB" sz="1800" dirty="0"/>
              <a:t>This includes the: </a:t>
            </a:r>
            <a:r>
              <a:rPr lang="en-GB" sz="1800" b="1" dirty="0"/>
              <a:t>nose, mouth, and the beginning of the trachea</a:t>
            </a:r>
            <a:r>
              <a:rPr lang="en-GB" sz="1800" dirty="0"/>
              <a:t>.</a:t>
            </a:r>
          </a:p>
        </p:txBody>
      </p:sp>
      <p:pic>
        <p:nvPicPr>
          <p:cNvPr id="4" name="Content Placeholder 3">
            <a:extLst>
              <a:ext uri="{FF2B5EF4-FFF2-40B4-BE49-F238E27FC236}">
                <a16:creationId xmlns:a16="http://schemas.microsoft.com/office/drawing/2014/main" xmlns="" id="{D1FFC069-2B7D-4F07-B057-C48A3BFFD277}"/>
              </a:ext>
            </a:extLst>
          </p:cNvPr>
          <p:cNvPicPr>
            <a:picLocks noGrp="1" noChangeAspect="1"/>
          </p:cNvPicPr>
          <p:nvPr>
            <p:ph idx="1"/>
          </p:nvPr>
        </p:nvPicPr>
        <p:blipFill>
          <a:blip r:embed="rId2"/>
          <a:stretch>
            <a:fillRect/>
          </a:stretch>
        </p:blipFill>
        <p:spPr>
          <a:xfrm>
            <a:off x="4966716" y="1797248"/>
            <a:ext cx="4177284" cy="3263504"/>
          </a:xfrm>
          <a:prstGeom prst="rect">
            <a:avLst/>
          </a:prstGeom>
        </p:spPr>
      </p:pic>
      <p:sp>
        <p:nvSpPr>
          <p:cNvPr id="5" name="Rectangle 4">
            <a:extLst>
              <a:ext uri="{FF2B5EF4-FFF2-40B4-BE49-F238E27FC236}">
                <a16:creationId xmlns:a16="http://schemas.microsoft.com/office/drawing/2014/main" xmlns="" id="{A1244865-A3DD-40C6-983C-D68D7FD21BFB}"/>
              </a:ext>
            </a:extLst>
          </p:cNvPr>
          <p:cNvSpPr/>
          <p:nvPr/>
        </p:nvSpPr>
        <p:spPr>
          <a:xfrm>
            <a:off x="130628" y="1681636"/>
            <a:ext cx="5042264" cy="4108817"/>
          </a:xfrm>
          <a:prstGeom prst="rect">
            <a:avLst/>
          </a:prstGeom>
        </p:spPr>
        <p:txBody>
          <a:bodyPr wrap="square">
            <a:spAutoFit/>
          </a:bodyPr>
          <a:lstStyle/>
          <a:p>
            <a:r>
              <a:rPr lang="en-GB" sz="2100" dirty="0"/>
              <a:t>Lower respiratory tract</a:t>
            </a:r>
          </a:p>
          <a:p>
            <a:r>
              <a:rPr lang="en-GB" sz="2400" dirty="0"/>
              <a:t> </a:t>
            </a:r>
            <a:r>
              <a:rPr lang="en-GB" sz="2400" dirty="0">
                <a:latin typeface="Angsana New" panose="02020603050405020304" pitchFamily="18" charset="-34"/>
                <a:cs typeface="Angsana New" panose="02020603050405020304" pitchFamily="18" charset="-34"/>
              </a:rPr>
              <a:t>includes the </a:t>
            </a:r>
            <a:r>
              <a:rPr lang="en-GB" sz="2400" b="1" dirty="0">
                <a:latin typeface="Angsana New" panose="02020603050405020304" pitchFamily="18" charset="-34"/>
                <a:cs typeface="Angsana New" panose="02020603050405020304" pitchFamily="18" charset="-34"/>
              </a:rPr>
              <a:t>trachea, the bronchi, </a:t>
            </a:r>
            <a:r>
              <a:rPr lang="en-GB" sz="2400" b="1" dirty="0" err="1">
                <a:latin typeface="Angsana New" panose="02020603050405020304" pitchFamily="18" charset="-34"/>
                <a:cs typeface="Angsana New" panose="02020603050405020304" pitchFamily="18" charset="-34"/>
              </a:rPr>
              <a:t>broncheoli</a:t>
            </a:r>
            <a:r>
              <a:rPr lang="en-GB" sz="2400" b="1" dirty="0">
                <a:latin typeface="Angsana New" panose="02020603050405020304" pitchFamily="18" charset="-34"/>
                <a:cs typeface="Angsana New" panose="02020603050405020304" pitchFamily="18" charset="-34"/>
              </a:rPr>
              <a:t> and the lungs</a:t>
            </a:r>
            <a:r>
              <a:rPr lang="en-GB" sz="2400" dirty="0">
                <a:latin typeface="Angsana New" panose="02020603050405020304" pitchFamily="18" charset="-34"/>
                <a:cs typeface="Angsana New" panose="02020603050405020304" pitchFamily="18" charset="-34"/>
              </a:rPr>
              <a:t>.</a:t>
            </a:r>
          </a:p>
          <a:p>
            <a:r>
              <a:rPr lang="en-GB" sz="2400" dirty="0">
                <a:latin typeface="Angsana New" panose="02020603050405020304" pitchFamily="18" charset="-34"/>
                <a:cs typeface="Angsana New" panose="02020603050405020304" pitchFamily="18" charset="-34"/>
              </a:rPr>
              <a:t> </a:t>
            </a:r>
            <a:r>
              <a:rPr lang="en-GB" sz="2400" b="1" u="sng" dirty="0">
                <a:latin typeface="Angsana New" panose="02020603050405020304" pitchFamily="18" charset="-34"/>
                <a:cs typeface="Angsana New" panose="02020603050405020304" pitchFamily="18" charset="-34"/>
              </a:rPr>
              <a:t>The trachea </a:t>
            </a:r>
            <a:r>
              <a:rPr lang="en-GB" sz="2400" dirty="0">
                <a:latin typeface="Angsana New" panose="02020603050405020304" pitchFamily="18" charset="-34"/>
                <a:cs typeface="Angsana New" panose="02020603050405020304" pitchFamily="18" charset="-34"/>
              </a:rPr>
              <a:t>:It connecting the throat to the bronchi. </a:t>
            </a:r>
          </a:p>
          <a:p>
            <a:r>
              <a:rPr lang="en-GB" sz="2400" b="1" u="sng" dirty="0">
                <a:latin typeface="Angsana New" panose="02020603050405020304" pitchFamily="18" charset="-34"/>
                <a:cs typeface="Angsana New" panose="02020603050405020304" pitchFamily="18" charset="-34"/>
              </a:rPr>
              <a:t>The bronchi </a:t>
            </a:r>
            <a:r>
              <a:rPr lang="en-GB" sz="2400" dirty="0">
                <a:latin typeface="Angsana New" panose="02020603050405020304" pitchFamily="18" charset="-34"/>
                <a:cs typeface="Angsana New" panose="02020603050405020304" pitchFamily="18" charset="-34"/>
              </a:rPr>
              <a:t>: It divides into two bronchi (tubes). </a:t>
            </a:r>
          </a:p>
          <a:p>
            <a:r>
              <a:rPr lang="en-GB" sz="2400" b="1" u="sng" dirty="0">
                <a:latin typeface="Angsana New" panose="02020603050405020304" pitchFamily="18" charset="-34"/>
                <a:cs typeface="Angsana New" panose="02020603050405020304" pitchFamily="18" charset="-34"/>
              </a:rPr>
              <a:t>The </a:t>
            </a:r>
            <a:r>
              <a:rPr lang="en-GB" sz="2400" b="1" u="sng" dirty="0" err="1">
                <a:latin typeface="Angsana New" panose="02020603050405020304" pitchFamily="18" charset="-34"/>
                <a:cs typeface="Angsana New" panose="02020603050405020304" pitchFamily="18" charset="-34"/>
              </a:rPr>
              <a:t>broncheoli</a:t>
            </a:r>
            <a:r>
              <a:rPr lang="en-GB" sz="2400" b="1" u="sng" dirty="0">
                <a:latin typeface="Angsana New" panose="02020603050405020304" pitchFamily="18" charset="-34"/>
                <a:cs typeface="Angsana New" panose="02020603050405020304" pitchFamily="18" charset="-34"/>
              </a:rPr>
              <a:t> </a:t>
            </a:r>
            <a:r>
              <a:rPr lang="en-GB" sz="2400" dirty="0">
                <a:latin typeface="Angsana New" panose="02020603050405020304" pitchFamily="18" charset="-34"/>
                <a:cs typeface="Angsana New" panose="02020603050405020304" pitchFamily="18" charset="-34"/>
              </a:rPr>
              <a:t>:the bronchi branches off into smaller tubes called </a:t>
            </a:r>
            <a:r>
              <a:rPr lang="en-GB" sz="2400" dirty="0" err="1">
                <a:latin typeface="Angsana New" panose="02020603050405020304" pitchFamily="18" charset="-34"/>
                <a:cs typeface="Angsana New" panose="02020603050405020304" pitchFamily="18" charset="-34"/>
              </a:rPr>
              <a:t>broncheoli</a:t>
            </a:r>
            <a:r>
              <a:rPr lang="en-GB" sz="2400" dirty="0">
                <a:latin typeface="Angsana New" panose="02020603050405020304" pitchFamily="18" charset="-34"/>
                <a:cs typeface="Angsana New" panose="02020603050405020304" pitchFamily="18" charset="-34"/>
              </a:rPr>
              <a:t> which end in the pulmonary alveolus. </a:t>
            </a:r>
          </a:p>
          <a:p>
            <a:r>
              <a:rPr lang="en-GB" sz="2400" b="1" u="sng" dirty="0">
                <a:latin typeface="Angsana New" panose="02020603050405020304" pitchFamily="18" charset="-34"/>
                <a:cs typeface="Angsana New" panose="02020603050405020304" pitchFamily="18" charset="-34"/>
              </a:rPr>
              <a:t>The Lungs</a:t>
            </a:r>
            <a:r>
              <a:rPr lang="en-GB" sz="2400" dirty="0">
                <a:latin typeface="Angsana New" panose="02020603050405020304" pitchFamily="18" charset="-34"/>
                <a:cs typeface="Angsana New" panose="02020603050405020304" pitchFamily="18" charset="-34"/>
              </a:rPr>
              <a:t>: The structure of the lungs includes the bronchial tree – air tubes branching off from the bronchi into smaller and smaller air tubes, each one ending in a pulmonary alveolus.</a:t>
            </a:r>
          </a:p>
        </p:txBody>
      </p:sp>
    </p:spTree>
    <p:extLst>
      <p:ext uri="{BB962C8B-B14F-4D97-AF65-F5344CB8AC3E}">
        <p14:creationId xmlns:p14="http://schemas.microsoft.com/office/powerpoint/2010/main" val="4021798043"/>
      </p:ext>
    </p:extLst>
  </p:cSld>
  <p:clrMapOvr>
    <a:masterClrMapping/>
  </p:clrMapOvr>
  <p:transition spd="slow">
    <p:cove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744A0-817B-4AF0-93AB-527C48CB9E05}"/>
              </a:ext>
            </a:extLst>
          </p:cNvPr>
          <p:cNvSpPr>
            <a:spLocks noGrp="1"/>
          </p:cNvSpPr>
          <p:nvPr>
            <p:ph type="title"/>
          </p:nvPr>
        </p:nvSpPr>
        <p:spPr/>
        <p:txBody>
          <a:bodyPr>
            <a:normAutofit fontScale="90000"/>
          </a:bodyPr>
          <a:lstStyle/>
          <a:p>
            <a:r>
              <a:rPr lang="en-GB" dirty="0"/>
              <a:t>The respiratory system  histologically consists of </a:t>
            </a:r>
            <a:r>
              <a:rPr lang="en-GB" b="1" dirty="0"/>
              <a:t>four main layers</a:t>
            </a:r>
            <a:r>
              <a:rPr lang="en-GB" dirty="0"/>
              <a:t>:</a:t>
            </a:r>
          </a:p>
        </p:txBody>
      </p:sp>
      <p:sp>
        <p:nvSpPr>
          <p:cNvPr id="3" name="Content Placeholder 2">
            <a:extLst>
              <a:ext uri="{FF2B5EF4-FFF2-40B4-BE49-F238E27FC236}">
                <a16:creationId xmlns:a16="http://schemas.microsoft.com/office/drawing/2014/main" xmlns="" id="{9FCDFC1B-37DC-4CD9-BBDF-893AF5E4A8ED}"/>
              </a:ext>
            </a:extLst>
          </p:cNvPr>
          <p:cNvSpPr>
            <a:spLocks noGrp="1"/>
          </p:cNvSpPr>
          <p:nvPr>
            <p:ph idx="1"/>
          </p:nvPr>
        </p:nvSpPr>
        <p:spPr>
          <a:xfrm>
            <a:off x="367393" y="2125266"/>
            <a:ext cx="7886700" cy="3263504"/>
          </a:xfrm>
        </p:spPr>
        <p:txBody>
          <a:bodyPr>
            <a:normAutofit lnSpcReduction="10000"/>
          </a:bodyPr>
          <a:lstStyle/>
          <a:p>
            <a:endParaRPr lang="en-GB" dirty="0"/>
          </a:p>
          <a:p>
            <a:r>
              <a:rPr lang="en-GB" dirty="0"/>
              <a:t>1. The respiratory mucosa (epithelium and supporting lamina propria)</a:t>
            </a:r>
          </a:p>
          <a:p>
            <a:r>
              <a:rPr lang="en-GB" dirty="0"/>
              <a:t> 2. Submucosa: It consists of loose connective tissue containing glands. </a:t>
            </a:r>
          </a:p>
          <a:p>
            <a:r>
              <a:rPr lang="en-GB" dirty="0"/>
              <a:t>3. Cartilage and/or muscle layer </a:t>
            </a:r>
          </a:p>
          <a:p>
            <a:r>
              <a:rPr lang="en-GB" dirty="0"/>
              <a:t>4. Adventitia: It consists of fibro elastic connective tissue</a:t>
            </a:r>
          </a:p>
        </p:txBody>
      </p:sp>
    </p:spTree>
    <p:extLst>
      <p:ext uri="{BB962C8B-B14F-4D97-AF65-F5344CB8AC3E}">
        <p14:creationId xmlns:p14="http://schemas.microsoft.com/office/powerpoint/2010/main" val="2609631907"/>
      </p:ext>
    </p:extLst>
  </p:cSld>
  <p:clrMapOvr>
    <a:masterClrMapping/>
  </p:clrMapOvr>
  <p:transition spd="slow">
    <p:cove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980361-B369-4543-B9C1-38E514AB577D}"/>
              </a:ext>
            </a:extLst>
          </p:cNvPr>
          <p:cNvSpPr>
            <a:spLocks noGrp="1"/>
          </p:cNvSpPr>
          <p:nvPr>
            <p:ph type="title"/>
          </p:nvPr>
        </p:nvSpPr>
        <p:spPr>
          <a:xfrm>
            <a:off x="687050" y="797073"/>
            <a:ext cx="7886700" cy="994172"/>
          </a:xfrm>
        </p:spPr>
        <p:txBody>
          <a:bodyPr/>
          <a:lstStyle/>
          <a:p>
            <a:r>
              <a:rPr lang="en-GB" dirty="0"/>
              <a:t>The nasal cavities</a:t>
            </a:r>
          </a:p>
        </p:txBody>
      </p:sp>
      <p:sp>
        <p:nvSpPr>
          <p:cNvPr id="3" name="Content Placeholder 2">
            <a:extLst>
              <a:ext uri="{FF2B5EF4-FFF2-40B4-BE49-F238E27FC236}">
                <a16:creationId xmlns:a16="http://schemas.microsoft.com/office/drawing/2014/main" xmlns="" id="{D507E1F6-05BF-41C2-AA9A-312A282ED23F}"/>
              </a:ext>
            </a:extLst>
          </p:cNvPr>
          <p:cNvSpPr>
            <a:spLocks noGrp="1"/>
          </p:cNvSpPr>
          <p:nvPr>
            <p:ph idx="1"/>
          </p:nvPr>
        </p:nvSpPr>
        <p:spPr>
          <a:xfrm>
            <a:off x="628650" y="1492139"/>
            <a:ext cx="7886700" cy="3698728"/>
          </a:xfrm>
        </p:spPr>
        <p:txBody>
          <a:bodyPr/>
          <a:lstStyle/>
          <a:p>
            <a:r>
              <a:rPr lang="en-GB" dirty="0"/>
              <a:t>The nasal cavities are lined by a ciliated pseudostratified columnar epithelium containing the cell bodies of bipolar nerve (olfactory) cells. these olfactory cells contain proteins that act as odorant receptors.</a:t>
            </a:r>
          </a:p>
          <a:p>
            <a:r>
              <a:rPr lang="en-GB" dirty="0"/>
              <a:t>olfactory glands that secrete onto the epithelial surface a protein substance, that keeps the surface moist</a:t>
            </a:r>
          </a:p>
        </p:txBody>
      </p:sp>
      <p:pic>
        <p:nvPicPr>
          <p:cNvPr id="4" name="Picture 3">
            <a:extLst>
              <a:ext uri="{FF2B5EF4-FFF2-40B4-BE49-F238E27FC236}">
                <a16:creationId xmlns:a16="http://schemas.microsoft.com/office/drawing/2014/main" xmlns="" id="{EDB68F87-1AAC-4E61-8F7C-F5D3858A044D}"/>
              </a:ext>
            </a:extLst>
          </p:cNvPr>
          <p:cNvPicPr>
            <a:picLocks noChangeAspect="1"/>
          </p:cNvPicPr>
          <p:nvPr/>
        </p:nvPicPr>
        <p:blipFill>
          <a:blip r:embed="rId2"/>
          <a:stretch>
            <a:fillRect/>
          </a:stretch>
        </p:blipFill>
        <p:spPr>
          <a:xfrm>
            <a:off x="4741434" y="3180813"/>
            <a:ext cx="3773916" cy="2510912"/>
          </a:xfrm>
          <a:prstGeom prst="rect">
            <a:avLst/>
          </a:prstGeom>
        </p:spPr>
      </p:pic>
      <p:pic>
        <p:nvPicPr>
          <p:cNvPr id="5" name="Picture 4">
            <a:extLst>
              <a:ext uri="{FF2B5EF4-FFF2-40B4-BE49-F238E27FC236}">
                <a16:creationId xmlns:a16="http://schemas.microsoft.com/office/drawing/2014/main" xmlns="" id="{32B2EFC4-9208-433E-8311-4EC894182127}"/>
              </a:ext>
            </a:extLst>
          </p:cNvPr>
          <p:cNvPicPr>
            <a:picLocks noChangeAspect="1"/>
          </p:cNvPicPr>
          <p:nvPr/>
        </p:nvPicPr>
        <p:blipFill>
          <a:blip r:embed="rId3"/>
          <a:stretch>
            <a:fillRect/>
          </a:stretch>
        </p:blipFill>
        <p:spPr>
          <a:xfrm>
            <a:off x="628650" y="3429000"/>
            <a:ext cx="3700463" cy="2014538"/>
          </a:xfrm>
          <a:prstGeom prst="rect">
            <a:avLst/>
          </a:prstGeom>
        </p:spPr>
      </p:pic>
    </p:spTree>
    <p:extLst>
      <p:ext uri="{BB962C8B-B14F-4D97-AF65-F5344CB8AC3E}">
        <p14:creationId xmlns:p14="http://schemas.microsoft.com/office/powerpoint/2010/main" val="1328662474"/>
      </p:ext>
    </p:extLst>
  </p:cSld>
  <p:clrMapOvr>
    <a:masterClrMapping/>
  </p:clrMapOvr>
  <p:transition spd="slow">
    <p:cove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9ECE922-A008-4858-ADEC-35DB93508EAB}"/>
              </a:ext>
            </a:extLst>
          </p:cNvPr>
          <p:cNvSpPr>
            <a:spLocks noGrp="1"/>
          </p:cNvSpPr>
          <p:nvPr>
            <p:ph idx="1"/>
          </p:nvPr>
        </p:nvSpPr>
        <p:spPr>
          <a:xfrm>
            <a:off x="439238" y="950714"/>
            <a:ext cx="7886700" cy="3263504"/>
          </a:xfrm>
        </p:spPr>
        <p:txBody>
          <a:bodyPr>
            <a:normAutofit lnSpcReduction="10000"/>
          </a:bodyPr>
          <a:lstStyle/>
          <a:p>
            <a:r>
              <a:rPr lang="en-GB" dirty="0"/>
              <a:t>Olfactory mucosa lines the roof of the nasal cavity. The olfactory epithelium consists of three basic cell types:</a:t>
            </a:r>
          </a:p>
          <a:p>
            <a:r>
              <a:rPr lang="en-GB" dirty="0"/>
              <a:t> bipolar olfactory receptor neurons; </a:t>
            </a:r>
          </a:p>
          <a:p>
            <a:r>
              <a:rPr lang="en-GB" dirty="0"/>
              <a:t>sustentacular cells (a type of supporting cell) </a:t>
            </a:r>
          </a:p>
          <a:p>
            <a:r>
              <a:rPr lang="en-GB" dirty="0"/>
              <a:t>and basal cells(the stem cells that continuously give rise to new olfactory receptor neurons and</a:t>
            </a:r>
          </a:p>
          <a:p>
            <a:pPr marL="0" indent="0">
              <a:buNone/>
            </a:pPr>
            <a:r>
              <a:rPr lang="en-GB" dirty="0"/>
              <a:t> sustentacular cells).</a:t>
            </a:r>
          </a:p>
        </p:txBody>
      </p:sp>
      <p:pic>
        <p:nvPicPr>
          <p:cNvPr id="4" name="Picture 3">
            <a:extLst>
              <a:ext uri="{FF2B5EF4-FFF2-40B4-BE49-F238E27FC236}">
                <a16:creationId xmlns:a16="http://schemas.microsoft.com/office/drawing/2014/main" xmlns="" id="{EEF637F2-24E7-4A63-B7A1-A09BFF182375}"/>
              </a:ext>
            </a:extLst>
          </p:cNvPr>
          <p:cNvPicPr>
            <a:picLocks noChangeAspect="1"/>
          </p:cNvPicPr>
          <p:nvPr/>
        </p:nvPicPr>
        <p:blipFill rotWithShape="1">
          <a:blip r:embed="rId2"/>
          <a:srcRect l="54643" t="24652" r="1786" b="9931"/>
          <a:stretch/>
        </p:blipFill>
        <p:spPr>
          <a:xfrm>
            <a:off x="4851747" y="2726523"/>
            <a:ext cx="3523178" cy="2975389"/>
          </a:xfrm>
          <a:prstGeom prst="rect">
            <a:avLst/>
          </a:prstGeom>
        </p:spPr>
      </p:pic>
    </p:spTree>
    <p:extLst>
      <p:ext uri="{BB962C8B-B14F-4D97-AF65-F5344CB8AC3E}">
        <p14:creationId xmlns:p14="http://schemas.microsoft.com/office/powerpoint/2010/main" val="2795262860"/>
      </p:ext>
    </p:extLst>
  </p:cSld>
  <p:clrMapOvr>
    <a:masterClrMapping/>
  </p:clrMapOvr>
  <p:transition spd="slow">
    <p:cover/>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C3CB0AE-2136-47DD-8D96-3C49783564C0}"/>
              </a:ext>
            </a:extLst>
          </p:cNvPr>
          <p:cNvPicPr>
            <a:picLocks noChangeAspect="1"/>
          </p:cNvPicPr>
          <p:nvPr/>
        </p:nvPicPr>
        <p:blipFill>
          <a:blip r:embed="rId2"/>
          <a:stretch>
            <a:fillRect/>
          </a:stretch>
        </p:blipFill>
        <p:spPr>
          <a:xfrm>
            <a:off x="979714" y="942160"/>
            <a:ext cx="6858000" cy="4784747"/>
          </a:xfrm>
          <a:prstGeom prst="rect">
            <a:avLst/>
          </a:prstGeom>
        </p:spPr>
      </p:pic>
    </p:spTree>
    <p:extLst>
      <p:ext uri="{BB962C8B-B14F-4D97-AF65-F5344CB8AC3E}">
        <p14:creationId xmlns:p14="http://schemas.microsoft.com/office/powerpoint/2010/main" val="836401744"/>
      </p:ext>
    </p:extLst>
  </p:cSld>
  <p:clrMapOvr>
    <a:masterClrMapping/>
  </p:clrMapOvr>
  <p:transition spd="slow">
    <p:cove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BD55AC0-CCB3-46FF-975E-3C3AEEB5E524}"/>
              </a:ext>
            </a:extLst>
          </p:cNvPr>
          <p:cNvSpPr>
            <a:spLocks noGrp="1"/>
          </p:cNvSpPr>
          <p:nvPr>
            <p:ph idx="1"/>
          </p:nvPr>
        </p:nvSpPr>
        <p:spPr>
          <a:xfrm>
            <a:off x="628650" y="1549582"/>
            <a:ext cx="7886700" cy="3940391"/>
          </a:xfrm>
        </p:spPr>
        <p:txBody>
          <a:bodyPr>
            <a:normAutofit fontScale="92500"/>
          </a:bodyPr>
          <a:lstStyle/>
          <a:p>
            <a:r>
              <a:rPr lang="en-GB" b="1" dirty="0"/>
              <a:t>Nasopharynx</a:t>
            </a:r>
            <a:r>
              <a:rPr lang="en-GB" dirty="0"/>
              <a:t> The surface of the nasopharynx is covered by pseudostratified columnar epithelium and goblet cells. The nasopharynx is the caudal portion of the nasal cavity that connects the nasal cavity to the pharynx. It is composed of the following four layers:</a:t>
            </a:r>
          </a:p>
          <a:p>
            <a:r>
              <a:rPr lang="en-GB" dirty="0"/>
              <a:t> 1-Mucosa( Epithelial cells and lamina propria) </a:t>
            </a:r>
          </a:p>
          <a:p>
            <a:r>
              <a:rPr lang="en-GB" dirty="0"/>
              <a:t>2. Submucosa(loose connective tissue)</a:t>
            </a:r>
          </a:p>
          <a:p>
            <a:r>
              <a:rPr lang="en-GB" dirty="0"/>
              <a:t>3. Muscle layer(skeletal ) </a:t>
            </a:r>
          </a:p>
          <a:p>
            <a:r>
              <a:rPr lang="en-GB" dirty="0"/>
              <a:t>4. Adventitia(fibro elastic connective tissue).</a:t>
            </a:r>
          </a:p>
        </p:txBody>
      </p:sp>
    </p:spTree>
    <p:extLst>
      <p:ext uri="{BB962C8B-B14F-4D97-AF65-F5344CB8AC3E}">
        <p14:creationId xmlns:p14="http://schemas.microsoft.com/office/powerpoint/2010/main" val="3265090242"/>
      </p:ext>
    </p:extLst>
  </p:cSld>
  <p:clrMapOvr>
    <a:masterClrMapping/>
  </p:clrMapOvr>
  <p:transition spd="slow">
    <p:cove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ABF8F0-A8C6-45BA-BFBA-F80E67D9ADA6}"/>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F49AEA51-B274-496D-A5CF-BC8C550EC081}"/>
              </a:ext>
            </a:extLst>
          </p:cNvPr>
          <p:cNvPicPr>
            <a:picLocks noGrp="1" noChangeAspect="1"/>
          </p:cNvPicPr>
          <p:nvPr>
            <p:ph idx="1"/>
          </p:nvPr>
        </p:nvPicPr>
        <p:blipFill rotWithShape="1">
          <a:blip r:embed="rId2"/>
          <a:srcRect l="25023" t="21840" r="1896"/>
          <a:stretch/>
        </p:blipFill>
        <p:spPr>
          <a:xfrm>
            <a:off x="628651" y="1131094"/>
            <a:ext cx="6897368" cy="4149397"/>
          </a:xfrm>
          <a:prstGeom prst="rect">
            <a:avLst/>
          </a:prstGeom>
        </p:spPr>
      </p:pic>
    </p:spTree>
    <p:extLst>
      <p:ext uri="{BB962C8B-B14F-4D97-AF65-F5344CB8AC3E}">
        <p14:creationId xmlns:p14="http://schemas.microsoft.com/office/powerpoint/2010/main" val="3563475148"/>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52400" y="228600"/>
            <a:ext cx="8839200" cy="6400800"/>
          </a:xfrm>
        </p:spPr>
        <p:txBody>
          <a:bodyPr>
            <a:normAutofit/>
          </a:bodyPr>
          <a:lstStyle/>
          <a:p>
            <a:r>
              <a:rPr lang="en-US" dirty="0"/>
              <a:t>Secretory cells may synthesize, store, and release proteins (e.g. in the pancreas), lipids (e.g. adrenal, sebaceous glands), or complexes of carbohydrates and proteins (e.g. salivary glands). Epithelia of mammary glands secrete all three substances.</a:t>
            </a:r>
          </a:p>
          <a:p>
            <a:pPr marL="0" indent="0">
              <a:buNone/>
            </a:pPr>
            <a:endParaRPr lang="en-US" dirty="0"/>
          </a:p>
          <a:p>
            <a:r>
              <a:rPr lang="en-US" dirty="0"/>
              <a:t>The cells of some glands (e.g. sweat glands) have little synthetic activity and secrete mostly water and electrolytes (ions) transferred from the blood. An important, easily seen example is the </a:t>
            </a:r>
            <a:r>
              <a:rPr lang="en-US" b="1" dirty="0"/>
              <a:t>goblet cell </a:t>
            </a:r>
            <a:r>
              <a:rPr lang="en-US" dirty="0"/>
              <a:t>abundant in the lining of the small intestine</a:t>
            </a:r>
          </a:p>
        </p:txBody>
      </p:sp>
    </p:spTree>
    <p:extLst>
      <p:ext uri="{BB962C8B-B14F-4D97-AF65-F5344CB8AC3E}">
        <p14:creationId xmlns:p14="http://schemas.microsoft.com/office/powerpoint/2010/main" val="3705790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EFAD01-0D5D-4A39-BA25-529EDC900132}"/>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79845782-61FC-4514-BD6A-E4958B465F9E}"/>
              </a:ext>
            </a:extLst>
          </p:cNvPr>
          <p:cNvPicPr>
            <a:picLocks noGrp="1" noChangeAspect="1"/>
          </p:cNvPicPr>
          <p:nvPr>
            <p:ph idx="1"/>
          </p:nvPr>
        </p:nvPicPr>
        <p:blipFill rotWithShape="1">
          <a:blip r:embed="rId2"/>
          <a:srcRect l="24558" t="20629" r="1817"/>
          <a:stretch/>
        </p:blipFill>
        <p:spPr>
          <a:xfrm>
            <a:off x="693965" y="1033922"/>
            <a:ext cx="6902087" cy="3765624"/>
          </a:xfrm>
          <a:prstGeom prst="rect">
            <a:avLst/>
          </a:prstGeom>
        </p:spPr>
      </p:pic>
      <p:sp>
        <p:nvSpPr>
          <p:cNvPr id="5" name="Rectangle 4">
            <a:extLst>
              <a:ext uri="{FF2B5EF4-FFF2-40B4-BE49-F238E27FC236}">
                <a16:creationId xmlns:a16="http://schemas.microsoft.com/office/drawing/2014/main" xmlns="" id="{518ED8F7-9A4D-4B27-A250-007BF00CDBE4}"/>
              </a:ext>
            </a:extLst>
          </p:cNvPr>
          <p:cNvSpPr/>
          <p:nvPr/>
        </p:nvSpPr>
        <p:spPr>
          <a:xfrm>
            <a:off x="676003" y="4550470"/>
            <a:ext cx="5133703" cy="715581"/>
          </a:xfrm>
          <a:prstGeom prst="rect">
            <a:avLst/>
          </a:prstGeom>
        </p:spPr>
        <p:txBody>
          <a:bodyPr wrap="square">
            <a:spAutoFit/>
          </a:bodyPr>
          <a:lstStyle/>
          <a:p>
            <a:r>
              <a:rPr lang="en-GB" sz="1350" dirty="0"/>
              <a:t>adventitia The loose connective tissue around the trachea. Its function to bind the trachea to adjacent structures. (i.e., </a:t>
            </a:r>
            <a:r>
              <a:rPr lang="en-GB" sz="1350" dirty="0" err="1"/>
              <a:t>esophagus</a:t>
            </a:r>
            <a:r>
              <a:rPr lang="en-GB" sz="1350" dirty="0"/>
              <a:t> and connective tissues of the neck).</a:t>
            </a:r>
          </a:p>
        </p:txBody>
      </p:sp>
    </p:spTree>
    <p:extLst>
      <p:ext uri="{BB962C8B-B14F-4D97-AF65-F5344CB8AC3E}">
        <p14:creationId xmlns:p14="http://schemas.microsoft.com/office/powerpoint/2010/main" val="890547251"/>
      </p:ext>
    </p:extLst>
  </p:cSld>
  <p:clrMapOvr>
    <a:masterClrMapping/>
  </p:clrMapOvr>
  <p:transition spd="slow">
    <p:cove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3050BB-0E5C-4E68-B9D0-4F22B9F5C06A}"/>
              </a:ext>
            </a:extLst>
          </p:cNvPr>
          <p:cNvSpPr>
            <a:spLocks noGrp="1"/>
          </p:cNvSpPr>
          <p:nvPr>
            <p:ph type="title"/>
          </p:nvPr>
        </p:nvSpPr>
        <p:spPr/>
        <p:txBody>
          <a:bodyPr/>
          <a:lstStyle/>
          <a:p>
            <a:r>
              <a:rPr lang="en-GB" dirty="0"/>
              <a:t>bronchi</a:t>
            </a:r>
          </a:p>
        </p:txBody>
      </p:sp>
      <p:pic>
        <p:nvPicPr>
          <p:cNvPr id="4" name="Content Placeholder 3">
            <a:extLst>
              <a:ext uri="{FF2B5EF4-FFF2-40B4-BE49-F238E27FC236}">
                <a16:creationId xmlns:a16="http://schemas.microsoft.com/office/drawing/2014/main" xmlns="" id="{E55EB803-4BA3-491D-AFA3-FDC3805374E0}"/>
              </a:ext>
            </a:extLst>
          </p:cNvPr>
          <p:cNvPicPr>
            <a:picLocks noGrp="1" noChangeAspect="1"/>
          </p:cNvPicPr>
          <p:nvPr>
            <p:ph idx="1"/>
          </p:nvPr>
        </p:nvPicPr>
        <p:blipFill rotWithShape="1">
          <a:blip r:embed="rId2"/>
          <a:srcRect l="24445" t="21087" r="1142"/>
          <a:stretch/>
        </p:blipFill>
        <p:spPr>
          <a:xfrm>
            <a:off x="515984" y="2033325"/>
            <a:ext cx="6648994" cy="3541555"/>
          </a:xfrm>
          <a:prstGeom prst="rect">
            <a:avLst/>
          </a:prstGeom>
        </p:spPr>
      </p:pic>
    </p:spTree>
    <p:extLst>
      <p:ext uri="{BB962C8B-B14F-4D97-AF65-F5344CB8AC3E}">
        <p14:creationId xmlns:p14="http://schemas.microsoft.com/office/powerpoint/2010/main" val="2181819930"/>
      </p:ext>
    </p:extLst>
  </p:cSld>
  <p:clrMapOvr>
    <a:masterClrMapping/>
  </p:clrMapOvr>
  <p:transition spd="slow">
    <p:cove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1CBA4B-BB9C-4031-BEC1-5D7338E14645}"/>
              </a:ext>
            </a:extLst>
          </p:cNvPr>
          <p:cNvSpPr>
            <a:spLocks noGrp="1"/>
          </p:cNvSpPr>
          <p:nvPr>
            <p:ph type="title"/>
          </p:nvPr>
        </p:nvSpPr>
        <p:spPr/>
        <p:txBody>
          <a:bodyPr/>
          <a:lstStyle/>
          <a:p>
            <a:r>
              <a:rPr lang="en-GB" dirty="0"/>
              <a:t>Bronchioles</a:t>
            </a:r>
          </a:p>
        </p:txBody>
      </p:sp>
      <p:sp>
        <p:nvSpPr>
          <p:cNvPr id="3" name="Content Placeholder 2">
            <a:extLst>
              <a:ext uri="{FF2B5EF4-FFF2-40B4-BE49-F238E27FC236}">
                <a16:creationId xmlns:a16="http://schemas.microsoft.com/office/drawing/2014/main" xmlns="" id="{394801E6-3CF1-4A1D-A808-A64140139F71}"/>
              </a:ext>
            </a:extLst>
          </p:cNvPr>
          <p:cNvSpPr>
            <a:spLocks noGrp="1"/>
          </p:cNvSpPr>
          <p:nvPr>
            <p:ph idx="1"/>
          </p:nvPr>
        </p:nvSpPr>
        <p:spPr/>
        <p:txBody>
          <a:bodyPr/>
          <a:lstStyle/>
          <a:p>
            <a:endParaRPr lang="en-GB" dirty="0"/>
          </a:p>
          <a:p>
            <a:r>
              <a:rPr lang="en-GB" dirty="0"/>
              <a:t>Bronchioles are the terminal segments of the conductive portion. </a:t>
            </a:r>
          </a:p>
          <a:p>
            <a:r>
              <a:rPr lang="en-GB" dirty="0"/>
              <a:t>At the transition from bronchi to bronchioles the epithelium changes to a ciliated columnar epithelium.</a:t>
            </a:r>
          </a:p>
          <a:p>
            <a:r>
              <a:rPr lang="en-GB" dirty="0"/>
              <a:t>Glands and cartilage are absent.</a:t>
            </a:r>
          </a:p>
        </p:txBody>
      </p:sp>
    </p:spTree>
    <p:extLst>
      <p:ext uri="{BB962C8B-B14F-4D97-AF65-F5344CB8AC3E}">
        <p14:creationId xmlns:p14="http://schemas.microsoft.com/office/powerpoint/2010/main" val="3022174611"/>
      </p:ext>
    </p:extLst>
  </p:cSld>
  <p:clrMapOvr>
    <a:masterClrMapping/>
  </p:clrMapOvr>
  <p:transition spd="slow">
    <p:cove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6E85BA-F646-4291-B515-C567160FC883}"/>
              </a:ext>
            </a:extLst>
          </p:cNvPr>
          <p:cNvSpPr>
            <a:spLocks noGrp="1"/>
          </p:cNvSpPr>
          <p:nvPr>
            <p:ph type="title"/>
          </p:nvPr>
        </p:nvSpPr>
        <p:spPr>
          <a:xfrm>
            <a:off x="568235" y="927701"/>
            <a:ext cx="7886700" cy="994172"/>
          </a:xfrm>
        </p:spPr>
        <p:txBody>
          <a:bodyPr/>
          <a:lstStyle/>
          <a:p>
            <a:r>
              <a:rPr lang="en-GB" b="1" dirty="0"/>
              <a:t>Alveoli</a:t>
            </a:r>
          </a:p>
        </p:txBody>
      </p:sp>
      <p:sp>
        <p:nvSpPr>
          <p:cNvPr id="3" name="Content Placeholder 2">
            <a:extLst>
              <a:ext uri="{FF2B5EF4-FFF2-40B4-BE49-F238E27FC236}">
                <a16:creationId xmlns:a16="http://schemas.microsoft.com/office/drawing/2014/main" xmlns="" id="{F2392D4C-AC94-4F92-949C-664D06970BBB}"/>
              </a:ext>
            </a:extLst>
          </p:cNvPr>
          <p:cNvSpPr>
            <a:spLocks noGrp="1"/>
          </p:cNvSpPr>
          <p:nvPr>
            <p:ph idx="1"/>
          </p:nvPr>
        </p:nvSpPr>
        <p:spPr>
          <a:xfrm>
            <a:off x="507819" y="1644950"/>
            <a:ext cx="7947116" cy="3568100"/>
          </a:xfrm>
        </p:spPr>
        <p:txBody>
          <a:bodyPr>
            <a:normAutofit fontScale="77500" lnSpcReduction="20000"/>
          </a:bodyPr>
          <a:lstStyle/>
          <a:p>
            <a:endParaRPr lang="en-GB" dirty="0"/>
          </a:p>
          <a:p>
            <a:r>
              <a:rPr lang="en-GB" dirty="0"/>
              <a:t>The wall of the alveoli is formed by a thin sheet (~2µm) of tissue separating two neighbouring alveoli. </a:t>
            </a:r>
          </a:p>
          <a:p>
            <a:r>
              <a:rPr lang="en-GB" dirty="0"/>
              <a:t>This sheet is formed by epithelial cells and intervening connective tissue, Collagenous (few and fine), reticular and elastic </a:t>
            </a:r>
            <a:r>
              <a:rPr lang="en-GB" dirty="0" err="1"/>
              <a:t>fibers</a:t>
            </a:r>
            <a:r>
              <a:rPr lang="en-GB" dirty="0"/>
              <a:t>.</a:t>
            </a:r>
          </a:p>
          <a:p>
            <a:r>
              <a:rPr lang="en-GB" dirty="0"/>
              <a:t>Between the connective tissue fibres there is a dense network of pulmonary capillaries. </a:t>
            </a:r>
          </a:p>
          <a:p>
            <a:r>
              <a:rPr lang="en-GB" dirty="0"/>
              <a:t>The wall of the capillaries are in direct contact with the epithelial lining of the alveoli.</a:t>
            </a:r>
          </a:p>
          <a:p>
            <a:r>
              <a:rPr lang="en-GB" dirty="0"/>
              <a:t>Neighbouring alveoli may be connected to each other by small alveolar pores.</a:t>
            </a:r>
          </a:p>
        </p:txBody>
      </p:sp>
    </p:spTree>
    <p:extLst>
      <p:ext uri="{BB962C8B-B14F-4D97-AF65-F5344CB8AC3E}">
        <p14:creationId xmlns:p14="http://schemas.microsoft.com/office/powerpoint/2010/main" val="4064471516"/>
      </p:ext>
    </p:extLst>
  </p:cSld>
  <p:clrMapOvr>
    <a:masterClrMapping/>
  </p:clrMapOvr>
  <p:transition spd="slow">
    <p:cove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DF4DAF3-05E3-446B-BB87-28C62834DEEB}"/>
              </a:ext>
            </a:extLst>
          </p:cNvPr>
          <p:cNvSpPr>
            <a:spLocks noGrp="1"/>
          </p:cNvSpPr>
          <p:nvPr>
            <p:ph idx="1"/>
          </p:nvPr>
        </p:nvSpPr>
        <p:spPr>
          <a:xfrm>
            <a:off x="628650" y="1249136"/>
            <a:ext cx="7886700" cy="4240837"/>
          </a:xfrm>
        </p:spPr>
        <p:txBody>
          <a:bodyPr>
            <a:normAutofit fontScale="85000" lnSpcReduction="20000"/>
          </a:bodyPr>
          <a:lstStyle/>
          <a:p>
            <a:r>
              <a:rPr lang="en-GB" b="1" dirty="0"/>
              <a:t>Alveolar cells</a:t>
            </a:r>
          </a:p>
          <a:p>
            <a:r>
              <a:rPr lang="en-GB" dirty="0"/>
              <a:t>1-Alveolar type I cells (type I pneumocytes) are extremely flattened cells and form the bulk (95%) of the surface of the alveolar walls.</a:t>
            </a:r>
          </a:p>
          <a:p>
            <a:r>
              <a:rPr lang="en-GB" dirty="0"/>
              <a:t>2-Alveolar type II cells (type II pneumocytes) are irregularly (sometimes cuboidal) shaped. They form small bulges on the alveolar walls. </a:t>
            </a:r>
          </a:p>
          <a:p>
            <a:r>
              <a:rPr lang="en-GB" dirty="0"/>
              <a:t>Type II alveolar cells contain are large number of granules called </a:t>
            </a:r>
            <a:r>
              <a:rPr lang="en-GB" dirty="0" err="1"/>
              <a:t>cytosomes</a:t>
            </a:r>
            <a:r>
              <a:rPr lang="en-GB" dirty="0"/>
              <a:t> </a:t>
            </a:r>
          </a:p>
          <a:p>
            <a:r>
              <a:rPr lang="en-GB" dirty="0"/>
              <a:t>Cilia are absent from the alveolar epithelium and cannot help to remove particulate matter which continuously enters the alveoli with the inspired air.</a:t>
            </a:r>
          </a:p>
          <a:p>
            <a:r>
              <a:rPr lang="en-GB" dirty="0"/>
              <a:t>3- Alveolar macrophages :They migrate freely over the alveolar epithelium and ingest particulate matter.</a:t>
            </a:r>
          </a:p>
        </p:txBody>
      </p:sp>
    </p:spTree>
    <p:extLst>
      <p:ext uri="{BB962C8B-B14F-4D97-AF65-F5344CB8AC3E}">
        <p14:creationId xmlns:p14="http://schemas.microsoft.com/office/powerpoint/2010/main" val="151213986"/>
      </p:ext>
    </p:extLst>
  </p:cSld>
  <p:clrMapOvr>
    <a:masterClrMapping/>
  </p:clrMapOvr>
  <p:transition spd="slow">
    <p:cove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D4EBDC-A0F0-4252-B21F-BD96522A8BF2}"/>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A0A64B25-7EB8-405D-8FBB-C9E173280D17}"/>
              </a:ext>
            </a:extLst>
          </p:cNvPr>
          <p:cNvPicPr>
            <a:picLocks noGrp="1" noChangeAspect="1"/>
          </p:cNvPicPr>
          <p:nvPr>
            <p:ph idx="1"/>
          </p:nvPr>
        </p:nvPicPr>
        <p:blipFill rotWithShape="1">
          <a:blip r:embed="rId2"/>
          <a:srcRect l="24670" t="18085" r="2718" b="2060"/>
          <a:stretch/>
        </p:blipFill>
        <p:spPr>
          <a:xfrm>
            <a:off x="758481" y="1366702"/>
            <a:ext cx="6556720" cy="4056017"/>
          </a:xfrm>
          <a:prstGeom prst="rect">
            <a:avLst/>
          </a:prstGeom>
        </p:spPr>
      </p:pic>
    </p:spTree>
    <p:extLst>
      <p:ext uri="{BB962C8B-B14F-4D97-AF65-F5344CB8AC3E}">
        <p14:creationId xmlns:p14="http://schemas.microsoft.com/office/powerpoint/2010/main" val="2810968626"/>
      </p:ext>
    </p:extLst>
  </p:cSld>
  <p:clrMapOvr>
    <a:masterClrMapping/>
  </p:clrMapOvr>
  <p:transition spd="slow">
    <p:cover/>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7D7BC7-F8CC-4AB5-ADAF-8EAF21D3BBF6}"/>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157D8E9C-ACDA-4643-9F59-F78C00447427}"/>
              </a:ext>
            </a:extLst>
          </p:cNvPr>
          <p:cNvPicPr>
            <a:picLocks noGrp="1" noChangeAspect="1"/>
          </p:cNvPicPr>
          <p:nvPr>
            <p:ph idx="1"/>
          </p:nvPr>
        </p:nvPicPr>
        <p:blipFill rotWithShape="1">
          <a:blip r:embed="rId2"/>
          <a:srcRect l="24445" t="19286" r="2155" b="1660"/>
          <a:stretch/>
        </p:blipFill>
        <p:spPr>
          <a:xfrm>
            <a:off x="762325" y="1131094"/>
            <a:ext cx="6533282" cy="3958046"/>
          </a:xfrm>
          <a:prstGeom prst="rect">
            <a:avLst/>
          </a:prstGeom>
        </p:spPr>
      </p:pic>
    </p:spTree>
    <p:extLst>
      <p:ext uri="{BB962C8B-B14F-4D97-AF65-F5344CB8AC3E}">
        <p14:creationId xmlns:p14="http://schemas.microsoft.com/office/powerpoint/2010/main" val="1448867236"/>
      </p:ext>
    </p:extLst>
  </p:cSld>
  <p:clrMapOvr>
    <a:masterClrMapping/>
  </p:clrMapOvr>
  <p:transition spd="slow">
    <p:cove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37FD5D-D5D9-41EB-AC24-D1208F7FA245}"/>
              </a:ext>
            </a:extLst>
          </p:cNvPr>
          <p:cNvSpPr>
            <a:spLocks noGrp="1"/>
          </p:cNvSpPr>
          <p:nvPr>
            <p:ph type="title"/>
          </p:nvPr>
        </p:nvSpPr>
        <p:spPr/>
        <p:txBody>
          <a:bodyPr>
            <a:normAutofit fontScale="90000"/>
          </a:bodyPr>
          <a:lstStyle/>
          <a:p>
            <a:r>
              <a:rPr lang="en-GB" dirty="0"/>
              <a:t>The respiratory system provides beautiful examples of epithelial transitions.</a:t>
            </a:r>
          </a:p>
        </p:txBody>
      </p:sp>
      <p:sp>
        <p:nvSpPr>
          <p:cNvPr id="3" name="Content Placeholder 2">
            <a:extLst>
              <a:ext uri="{FF2B5EF4-FFF2-40B4-BE49-F238E27FC236}">
                <a16:creationId xmlns:a16="http://schemas.microsoft.com/office/drawing/2014/main" xmlns="" id="{5105C570-C5CC-4F53-9FCA-04C700559599}"/>
              </a:ext>
            </a:extLst>
          </p:cNvPr>
          <p:cNvSpPr>
            <a:spLocks noGrp="1"/>
          </p:cNvSpPr>
          <p:nvPr>
            <p:ph idx="1"/>
          </p:nvPr>
        </p:nvSpPr>
        <p:spPr/>
        <p:txBody>
          <a:bodyPr/>
          <a:lstStyle/>
          <a:p>
            <a:r>
              <a:rPr lang="en-GB" dirty="0"/>
              <a:t>• The pseudostratified ciliated columnar epithelium of the trachea and bronchi gives way to</a:t>
            </a:r>
          </a:p>
          <a:p>
            <a:r>
              <a:rPr lang="en-GB" dirty="0"/>
              <a:t> a simple columnar ciliated epithelium in the bronchioles </a:t>
            </a:r>
          </a:p>
          <a:p>
            <a:r>
              <a:rPr lang="en-GB" dirty="0"/>
              <a:t>and then to the simple squamous epithelium of the alveolar ducts and alveoli. </a:t>
            </a:r>
          </a:p>
          <a:p>
            <a:r>
              <a:rPr lang="en-GB" dirty="0"/>
              <a:t>• The ciliated cells undergo a gradual reduction in height from trachea to terminal and respiratory bronchiole.</a:t>
            </a:r>
          </a:p>
        </p:txBody>
      </p:sp>
    </p:spTree>
    <p:extLst>
      <p:ext uri="{BB962C8B-B14F-4D97-AF65-F5344CB8AC3E}">
        <p14:creationId xmlns:p14="http://schemas.microsoft.com/office/powerpoint/2010/main" val="3519438022"/>
      </p:ext>
    </p:extLst>
  </p:cSld>
  <p:clrMapOvr>
    <a:masterClrMapping/>
  </p:clrMapOvr>
  <p:transition spd="slow">
    <p:cove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58DBA105-A7D0-4820-AB8E-F5E9D71C2409}"/>
              </a:ext>
            </a:extLst>
          </p:cNvPr>
          <p:cNvPicPr>
            <a:picLocks noGrp="1" noChangeAspect="1"/>
          </p:cNvPicPr>
          <p:nvPr>
            <p:ph idx="1"/>
          </p:nvPr>
        </p:nvPicPr>
        <p:blipFill rotWithShape="1">
          <a:blip r:embed="rId2"/>
          <a:srcRect b="6911"/>
          <a:stretch/>
        </p:blipFill>
        <p:spPr>
          <a:xfrm>
            <a:off x="1012371" y="1062769"/>
            <a:ext cx="6511835" cy="4546316"/>
          </a:xfrm>
          <a:prstGeom prst="rect">
            <a:avLst/>
          </a:prstGeom>
        </p:spPr>
      </p:pic>
    </p:spTree>
    <p:extLst>
      <p:ext uri="{BB962C8B-B14F-4D97-AF65-F5344CB8AC3E}">
        <p14:creationId xmlns:p14="http://schemas.microsoft.com/office/powerpoint/2010/main" val="1369198514"/>
      </p:ext>
    </p:extLst>
  </p:cSld>
  <p:clrMapOvr>
    <a:masterClrMapping/>
  </p:clrMapOvr>
  <p:transition spd="slow">
    <p:cove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AE43E8AA-A20D-4999-A977-E387588EB2E1}"/>
              </a:ext>
            </a:extLst>
          </p:cNvPr>
          <p:cNvSpPr>
            <a:spLocks noChangeArrowheads="1"/>
          </p:cNvSpPr>
          <p:nvPr/>
        </p:nvSpPr>
        <p:spPr bwMode="auto">
          <a:xfrm>
            <a:off x="1428750" y="1085851"/>
            <a:ext cx="6286500" cy="565539"/>
          </a:xfrm>
          <a:prstGeom prst="rect">
            <a:avLst/>
          </a:prstGeom>
          <a:noFill/>
          <a:ln w="9525">
            <a:noFill/>
            <a:miter lim="800000"/>
            <a:headEnd/>
            <a:tailEnd/>
          </a:ln>
        </p:spPr>
        <p:txBody>
          <a:bodyPr>
            <a:spAutoFit/>
          </a:bodyPr>
          <a:lstStyle/>
          <a:p>
            <a:pPr marL="257175" indent="-257175" algn="ctr">
              <a:spcBef>
                <a:spcPct val="20000"/>
              </a:spcBef>
              <a:buClr>
                <a:srgbClr val="339933"/>
              </a:buClr>
              <a:tabLst>
                <a:tab pos="2057400" algn="l"/>
              </a:tabLst>
              <a:defRPr/>
            </a:pPr>
            <a:r>
              <a:rPr lang="en-US" sz="3075">
                <a:solidFill>
                  <a:srgbClr val="000099"/>
                </a:solidFill>
                <a:effectLst>
                  <a:outerShdw blurRad="38100" dist="38100" dir="2700000" algn="tl">
                    <a:srgbClr val="C0C0C0"/>
                  </a:outerShdw>
                </a:effectLst>
                <a:latin typeface="Arial" charset="0"/>
              </a:rPr>
              <a:t>Organs of the Urinary system</a:t>
            </a:r>
          </a:p>
        </p:txBody>
      </p:sp>
      <p:sp>
        <p:nvSpPr>
          <p:cNvPr id="6147" name="Rectangle 5">
            <a:extLst>
              <a:ext uri="{FF2B5EF4-FFF2-40B4-BE49-F238E27FC236}">
                <a16:creationId xmlns:a16="http://schemas.microsoft.com/office/drawing/2014/main" xmlns="" id="{8DF2AF0C-2A07-4649-BA4E-F4133F628A09}"/>
              </a:ext>
            </a:extLst>
          </p:cNvPr>
          <p:cNvSpPr>
            <a:spLocks noChangeArrowheads="1"/>
          </p:cNvSpPr>
          <p:nvPr/>
        </p:nvSpPr>
        <p:spPr bwMode="auto">
          <a:xfrm>
            <a:off x="1143000" y="857250"/>
            <a:ext cx="114300" cy="971550"/>
          </a:xfrm>
          <a:prstGeom prst="rect">
            <a:avLst/>
          </a:prstGeom>
          <a:solidFill>
            <a:srgbClr val="009999"/>
          </a:solidFill>
          <a:ln w="25400">
            <a:solidFill>
              <a:srgbClr val="0099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800">
              <a:latin typeface="Times" panose="02020603050405020304" pitchFamily="18" charset="0"/>
            </a:endParaRPr>
          </a:p>
        </p:txBody>
      </p:sp>
      <p:sp>
        <p:nvSpPr>
          <p:cNvPr id="6148" name="Line 6">
            <a:extLst>
              <a:ext uri="{FF2B5EF4-FFF2-40B4-BE49-F238E27FC236}">
                <a16:creationId xmlns:a16="http://schemas.microsoft.com/office/drawing/2014/main" xmlns="" id="{BC8750E5-55AF-4817-A528-E52F5C2F737C}"/>
              </a:ext>
            </a:extLst>
          </p:cNvPr>
          <p:cNvSpPr>
            <a:spLocks noChangeShapeType="1"/>
          </p:cNvSpPr>
          <p:nvPr/>
        </p:nvSpPr>
        <p:spPr bwMode="auto">
          <a:xfrm>
            <a:off x="1257300" y="1028700"/>
            <a:ext cx="668655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GB" sz="1350"/>
          </a:p>
        </p:txBody>
      </p:sp>
      <p:sp>
        <p:nvSpPr>
          <p:cNvPr id="5127" name="Text Box 7">
            <a:extLst>
              <a:ext uri="{FF2B5EF4-FFF2-40B4-BE49-F238E27FC236}">
                <a16:creationId xmlns:a16="http://schemas.microsoft.com/office/drawing/2014/main" xmlns="" id="{01041022-DA2B-48B0-9E57-8449E05C0780}"/>
              </a:ext>
            </a:extLst>
          </p:cNvPr>
          <p:cNvSpPr txBox="1">
            <a:spLocks noChangeArrowheads="1"/>
          </p:cNvSpPr>
          <p:nvPr/>
        </p:nvSpPr>
        <p:spPr bwMode="auto">
          <a:xfrm>
            <a:off x="1428751" y="2686050"/>
            <a:ext cx="6184106" cy="193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Kidneys</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Ureters</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Urinary bladder</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Urethra</a:t>
            </a:r>
          </a:p>
        </p:txBody>
      </p:sp>
      <p:pic>
        <p:nvPicPr>
          <p:cNvPr id="7" name="Content Placeholder 4">
            <a:extLst>
              <a:ext uri="{FF2B5EF4-FFF2-40B4-BE49-F238E27FC236}">
                <a16:creationId xmlns:a16="http://schemas.microsoft.com/office/drawing/2014/main" xmlns="" id="{3D356EAC-89BA-407E-A944-C731EB1CF41A}"/>
              </a:ext>
            </a:extLst>
          </p:cNvPr>
          <p:cNvPicPr>
            <a:picLocks noChangeAspect="1"/>
          </p:cNvPicPr>
          <p:nvPr/>
        </p:nvPicPr>
        <p:blipFill>
          <a:blip r:embed="rId2"/>
          <a:stretch>
            <a:fillRect/>
          </a:stretch>
        </p:blipFill>
        <p:spPr>
          <a:xfrm>
            <a:off x="4258492" y="1969836"/>
            <a:ext cx="4361630" cy="3346030"/>
          </a:xfrm>
          <a:prstGeom prst="rect">
            <a:avLst/>
          </a:prstGeom>
        </p:spPr>
      </p:pic>
    </p:spTree>
    <p:extLst>
      <p:ext uri="{BB962C8B-B14F-4D97-AF65-F5344CB8AC3E}">
        <p14:creationId xmlns:p14="http://schemas.microsoft.com/office/powerpoint/2010/main" val="11172827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Effect transition="in" filter="dissolve">
                                      <p:cBhvr>
                                        <p:cTn id="7" dur="500"/>
                                        <p:tgtEl>
                                          <p:spTgt spid="5122">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127"/>
                                        </p:tgtEl>
                                        <p:attrNameLst>
                                          <p:attrName>style.visibility</p:attrName>
                                        </p:attrNameLst>
                                      </p:cBhvr>
                                      <p:to>
                                        <p:strVal val="visible"/>
                                      </p:to>
                                    </p:set>
                                    <p:animEffect transition="in" filter="dissolve">
                                      <p:cBhvr>
                                        <p:cTn id="11"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autoUpdateAnimBg="0" advAuto="0"/>
      <p:bldP spid="512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Animal tissues are grouped into four basic types:</a:t>
            </a:r>
          </a:p>
          <a:p>
            <a:r>
              <a:rPr lang="en-GB" dirty="0"/>
              <a:t>Epithelial</a:t>
            </a:r>
          </a:p>
          <a:p>
            <a:r>
              <a:rPr lang="en-GB" dirty="0"/>
              <a:t>Connective</a:t>
            </a:r>
          </a:p>
          <a:p>
            <a:r>
              <a:rPr lang="en-GB" dirty="0"/>
              <a:t>Muscular</a:t>
            </a:r>
          </a:p>
          <a:p>
            <a:r>
              <a:rPr lang="en-GB" dirty="0"/>
              <a:t>nervous</a:t>
            </a:r>
            <a:endParaRPr lang="en-US" dirty="0"/>
          </a:p>
          <a:p>
            <a:pPr marL="114300" indent="0">
              <a:buNone/>
            </a:pPr>
            <a:r>
              <a:rPr lang="en-US" dirty="0"/>
              <a:t> </a:t>
            </a:r>
          </a:p>
        </p:txBody>
      </p:sp>
    </p:spTree>
    <p:extLst>
      <p:ext uri="{BB962C8B-B14F-4D97-AF65-F5344CB8AC3E}">
        <p14:creationId xmlns:p14="http://schemas.microsoft.com/office/powerpoint/2010/main" val="4010922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p:cNvPicPr>
          <p:nvPr>
            <p:ph idx="1"/>
          </p:nvPr>
        </p:nvPicPr>
        <p:blipFill rotWithShape="1">
          <a:blip r:embed="rId2">
            <a:extLst>
              <a:ext uri="{28A0092B-C50C-407E-A947-70E740481C1C}">
                <a14:useLocalDpi xmlns:a14="http://schemas.microsoft.com/office/drawing/2010/main" val="0"/>
              </a:ext>
            </a:extLst>
          </a:blip>
          <a:srcRect l="-112" t="6020" r="112" b="-2055"/>
          <a:stretch/>
        </p:blipFill>
        <p:spPr>
          <a:xfrm>
            <a:off x="228600" y="418289"/>
            <a:ext cx="8686800" cy="5982512"/>
          </a:xfrm>
          <a:prstGeom prst="rect">
            <a:avLst/>
          </a:prstGeom>
        </p:spPr>
      </p:pic>
    </p:spTree>
    <p:extLst>
      <p:ext uri="{BB962C8B-B14F-4D97-AF65-F5344CB8AC3E}">
        <p14:creationId xmlns:p14="http://schemas.microsoft.com/office/powerpoint/2010/main" val="26161680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xmlns="" id="{D5E8CC3C-7EAD-4A1C-8634-0BF4D9995112}"/>
              </a:ext>
            </a:extLst>
          </p:cNvPr>
          <p:cNvSpPr>
            <a:spLocks noChangeArrowheads="1"/>
          </p:cNvSpPr>
          <p:nvPr/>
        </p:nvSpPr>
        <p:spPr bwMode="auto">
          <a:xfrm>
            <a:off x="1428750" y="1085851"/>
            <a:ext cx="6286500" cy="565539"/>
          </a:xfrm>
          <a:prstGeom prst="rect">
            <a:avLst/>
          </a:prstGeom>
          <a:noFill/>
          <a:ln w="9525">
            <a:noFill/>
            <a:miter lim="800000"/>
            <a:headEnd/>
            <a:tailEnd/>
          </a:ln>
        </p:spPr>
        <p:txBody>
          <a:bodyPr>
            <a:spAutoFit/>
          </a:bodyPr>
          <a:lstStyle/>
          <a:p>
            <a:pPr marL="257175" indent="-257175" algn="ctr">
              <a:spcBef>
                <a:spcPct val="20000"/>
              </a:spcBef>
              <a:buClr>
                <a:srgbClr val="339933"/>
              </a:buClr>
              <a:tabLst>
                <a:tab pos="2057400" algn="l"/>
              </a:tabLst>
              <a:defRPr/>
            </a:pPr>
            <a:r>
              <a:rPr lang="en-US" sz="3075">
                <a:solidFill>
                  <a:srgbClr val="000099"/>
                </a:solidFill>
                <a:effectLst>
                  <a:outerShdw blurRad="38100" dist="38100" dir="2700000" algn="tl">
                    <a:srgbClr val="C0C0C0"/>
                  </a:outerShdw>
                </a:effectLst>
                <a:latin typeface="Arial" charset="0"/>
              </a:rPr>
              <a:t>Functions of the Urinary System</a:t>
            </a:r>
          </a:p>
        </p:txBody>
      </p:sp>
      <p:sp>
        <p:nvSpPr>
          <p:cNvPr id="4099" name="Rectangle 5">
            <a:extLst>
              <a:ext uri="{FF2B5EF4-FFF2-40B4-BE49-F238E27FC236}">
                <a16:creationId xmlns:a16="http://schemas.microsoft.com/office/drawing/2014/main" xmlns="" id="{02F4F612-75DA-4C99-9044-9AC8642861F2}"/>
              </a:ext>
            </a:extLst>
          </p:cNvPr>
          <p:cNvSpPr>
            <a:spLocks noChangeArrowheads="1"/>
          </p:cNvSpPr>
          <p:nvPr/>
        </p:nvSpPr>
        <p:spPr bwMode="auto">
          <a:xfrm>
            <a:off x="1143000" y="857250"/>
            <a:ext cx="114300" cy="971550"/>
          </a:xfrm>
          <a:prstGeom prst="rect">
            <a:avLst/>
          </a:prstGeom>
          <a:solidFill>
            <a:srgbClr val="009999"/>
          </a:solidFill>
          <a:ln w="25400">
            <a:solidFill>
              <a:srgbClr val="0099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800">
              <a:latin typeface="Times" panose="02020603050405020304" pitchFamily="18" charset="0"/>
            </a:endParaRPr>
          </a:p>
        </p:txBody>
      </p:sp>
      <p:sp>
        <p:nvSpPr>
          <p:cNvPr id="4100" name="Line 6">
            <a:extLst>
              <a:ext uri="{FF2B5EF4-FFF2-40B4-BE49-F238E27FC236}">
                <a16:creationId xmlns:a16="http://schemas.microsoft.com/office/drawing/2014/main" xmlns="" id="{D5509604-FFF0-47BD-83EA-464403BE0DD8}"/>
              </a:ext>
            </a:extLst>
          </p:cNvPr>
          <p:cNvSpPr>
            <a:spLocks noChangeShapeType="1"/>
          </p:cNvSpPr>
          <p:nvPr/>
        </p:nvSpPr>
        <p:spPr bwMode="auto">
          <a:xfrm>
            <a:off x="1257300" y="1028700"/>
            <a:ext cx="668655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GB" sz="1350"/>
          </a:p>
        </p:txBody>
      </p:sp>
      <p:sp>
        <p:nvSpPr>
          <p:cNvPr id="3079" name="Text Box 7">
            <a:extLst>
              <a:ext uri="{FF2B5EF4-FFF2-40B4-BE49-F238E27FC236}">
                <a16:creationId xmlns:a16="http://schemas.microsoft.com/office/drawing/2014/main" xmlns="" id="{C5BC5ACE-C356-4DDD-9472-E9B0A632A930}"/>
              </a:ext>
            </a:extLst>
          </p:cNvPr>
          <p:cNvSpPr txBox="1">
            <a:spLocks noChangeArrowheads="1"/>
          </p:cNvSpPr>
          <p:nvPr/>
        </p:nvSpPr>
        <p:spPr bwMode="auto">
          <a:xfrm>
            <a:off x="1428751" y="2686050"/>
            <a:ext cx="6184106" cy="17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Elimination of waste products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en-US" sz="2250">
                <a:latin typeface="Arial" panose="020B0604020202020204" pitchFamily="34" charset="0"/>
              </a:rPr>
              <a:t>Nitrogenous wastes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en-US" sz="2250">
                <a:latin typeface="Arial" panose="020B0604020202020204" pitchFamily="34" charset="0"/>
              </a:rPr>
              <a:t>Toxins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en-US" sz="2250">
                <a:latin typeface="Arial" panose="020B0604020202020204" pitchFamily="34" charset="0"/>
              </a:rPr>
              <a:t>Drugs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074">
                                            <p:txEl>
                                              <p:pRg st="0" end="0"/>
                                            </p:txEl>
                                          </p:spTgt>
                                        </p:tgtEl>
                                        <p:attrNameLst>
                                          <p:attrName>style.visibility</p:attrName>
                                        </p:attrNameLst>
                                      </p:cBhvr>
                                      <p:to>
                                        <p:strVal val="visible"/>
                                      </p:to>
                                    </p:set>
                                    <p:animEffect transition="in" filter="dissolve">
                                      <p:cBhvr>
                                        <p:cTn id="7" dur="500"/>
                                        <p:tgtEl>
                                          <p:spTgt spid="3074">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dissolve">
                                      <p:cBhvr>
                                        <p:cTn id="11"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build="p" autoUpdateAnimBg="0" advAuto="0"/>
      <p:bldP spid="3079" grpId="0" autoUpdateAnimBg="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C9F2D1C3-D04A-440C-AC75-0F019962D276}"/>
              </a:ext>
            </a:extLst>
          </p:cNvPr>
          <p:cNvSpPr>
            <a:spLocks noChangeArrowheads="1"/>
          </p:cNvSpPr>
          <p:nvPr/>
        </p:nvSpPr>
        <p:spPr bwMode="auto">
          <a:xfrm>
            <a:off x="1428750" y="1085851"/>
            <a:ext cx="6286500" cy="565539"/>
          </a:xfrm>
          <a:prstGeom prst="rect">
            <a:avLst/>
          </a:prstGeom>
          <a:noFill/>
          <a:ln w="9525">
            <a:noFill/>
            <a:miter lim="800000"/>
            <a:headEnd/>
            <a:tailEnd/>
          </a:ln>
        </p:spPr>
        <p:txBody>
          <a:bodyPr>
            <a:spAutoFit/>
          </a:bodyPr>
          <a:lstStyle/>
          <a:p>
            <a:pPr marL="257175" indent="-257175" algn="ctr">
              <a:spcBef>
                <a:spcPct val="20000"/>
              </a:spcBef>
              <a:buClr>
                <a:srgbClr val="339933"/>
              </a:buClr>
              <a:tabLst>
                <a:tab pos="2057400" algn="l"/>
              </a:tabLst>
              <a:defRPr/>
            </a:pPr>
            <a:r>
              <a:rPr lang="en-US" sz="3075">
                <a:solidFill>
                  <a:srgbClr val="000099"/>
                </a:solidFill>
                <a:effectLst>
                  <a:outerShdw blurRad="38100" dist="38100" dir="2700000" algn="tl">
                    <a:srgbClr val="C0C0C0"/>
                  </a:outerShdw>
                </a:effectLst>
                <a:latin typeface="Arial" charset="0"/>
              </a:rPr>
              <a:t>Functions of the Urinary System</a:t>
            </a:r>
          </a:p>
        </p:txBody>
      </p:sp>
      <p:sp>
        <p:nvSpPr>
          <p:cNvPr id="5123" name="Rectangle 5">
            <a:extLst>
              <a:ext uri="{FF2B5EF4-FFF2-40B4-BE49-F238E27FC236}">
                <a16:creationId xmlns:a16="http://schemas.microsoft.com/office/drawing/2014/main" xmlns="" id="{84F30467-BABC-4363-9A91-749C77A783CB}"/>
              </a:ext>
            </a:extLst>
          </p:cNvPr>
          <p:cNvSpPr>
            <a:spLocks noChangeArrowheads="1"/>
          </p:cNvSpPr>
          <p:nvPr/>
        </p:nvSpPr>
        <p:spPr bwMode="auto">
          <a:xfrm>
            <a:off x="1143000" y="857250"/>
            <a:ext cx="114300" cy="971550"/>
          </a:xfrm>
          <a:prstGeom prst="rect">
            <a:avLst/>
          </a:prstGeom>
          <a:solidFill>
            <a:srgbClr val="009999"/>
          </a:solidFill>
          <a:ln w="25400">
            <a:solidFill>
              <a:srgbClr val="0099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800">
              <a:latin typeface="Times" panose="02020603050405020304" pitchFamily="18" charset="0"/>
            </a:endParaRPr>
          </a:p>
        </p:txBody>
      </p:sp>
      <p:sp>
        <p:nvSpPr>
          <p:cNvPr id="5124" name="Line 6">
            <a:extLst>
              <a:ext uri="{FF2B5EF4-FFF2-40B4-BE49-F238E27FC236}">
                <a16:creationId xmlns:a16="http://schemas.microsoft.com/office/drawing/2014/main" xmlns="" id="{AB0CBA15-0A87-426B-B3AE-9072E9A20B0F}"/>
              </a:ext>
            </a:extLst>
          </p:cNvPr>
          <p:cNvSpPr>
            <a:spLocks noChangeShapeType="1"/>
          </p:cNvSpPr>
          <p:nvPr/>
        </p:nvSpPr>
        <p:spPr bwMode="auto">
          <a:xfrm>
            <a:off x="1257300" y="1028700"/>
            <a:ext cx="668655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GB" sz="1350"/>
          </a:p>
        </p:txBody>
      </p:sp>
      <p:sp>
        <p:nvSpPr>
          <p:cNvPr id="4103" name="Text Box 7">
            <a:extLst>
              <a:ext uri="{FF2B5EF4-FFF2-40B4-BE49-F238E27FC236}">
                <a16:creationId xmlns:a16="http://schemas.microsoft.com/office/drawing/2014/main" xmlns="" id="{B90E68AE-B051-4724-98AE-1B0F407697BF}"/>
              </a:ext>
            </a:extLst>
          </p:cNvPr>
          <p:cNvSpPr txBox="1">
            <a:spLocks noChangeArrowheads="1"/>
          </p:cNvSpPr>
          <p:nvPr/>
        </p:nvSpPr>
        <p:spPr bwMode="auto">
          <a:xfrm>
            <a:off x="1428751" y="2171701"/>
            <a:ext cx="6184106" cy="313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Regulate aspects of homeostasis</a:t>
            </a:r>
            <a:endParaRPr lang="en-US" altLang="en-US" sz="2250">
              <a:latin typeface="Arial" panose="020B0604020202020204" pitchFamily="34" charset="0"/>
            </a:endParaRP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en-US" sz="2250">
                <a:latin typeface="Arial" panose="020B0604020202020204" pitchFamily="34" charset="0"/>
              </a:rPr>
              <a:t>Water balance</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en-US" sz="2250">
                <a:latin typeface="Arial" panose="020B0604020202020204" pitchFamily="34" charset="0"/>
              </a:rPr>
              <a:t>Electrolytes</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en-US" sz="2250">
                <a:latin typeface="Arial" panose="020B0604020202020204" pitchFamily="34" charset="0"/>
              </a:rPr>
              <a:t>Acid-base balance in the blood</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en-US" sz="2250">
                <a:latin typeface="Arial" panose="020B0604020202020204" pitchFamily="34" charset="0"/>
              </a:rPr>
              <a:t>Blood pressure</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en-US" sz="2250">
                <a:latin typeface="Arial" panose="020B0604020202020204" pitchFamily="34" charset="0"/>
              </a:rPr>
              <a:t>Red blood cell production</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en-US" sz="2250">
                <a:latin typeface="Arial" panose="020B0604020202020204" pitchFamily="34" charset="0"/>
              </a:rPr>
              <a:t>Activation of vitamin D</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dissolve">
                                      <p:cBhvr>
                                        <p:cTn id="7"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autoUpdateAnimBg="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xmlns="" id="{CF2526C1-D5D8-43A7-9F22-26D893A917E6}"/>
              </a:ext>
            </a:extLst>
          </p:cNvPr>
          <p:cNvSpPr>
            <a:spLocks noChangeArrowheads="1"/>
          </p:cNvSpPr>
          <p:nvPr/>
        </p:nvSpPr>
        <p:spPr bwMode="auto">
          <a:xfrm>
            <a:off x="1428750" y="1085851"/>
            <a:ext cx="6286500" cy="565539"/>
          </a:xfrm>
          <a:prstGeom prst="rect">
            <a:avLst/>
          </a:prstGeom>
          <a:noFill/>
          <a:ln w="9525">
            <a:noFill/>
            <a:miter lim="800000"/>
            <a:headEnd/>
            <a:tailEnd/>
          </a:ln>
        </p:spPr>
        <p:txBody>
          <a:bodyPr>
            <a:spAutoFit/>
          </a:bodyPr>
          <a:lstStyle/>
          <a:p>
            <a:pPr marL="257175" indent="-257175" algn="ctr">
              <a:spcBef>
                <a:spcPct val="20000"/>
              </a:spcBef>
              <a:buClr>
                <a:srgbClr val="339933"/>
              </a:buClr>
              <a:tabLst>
                <a:tab pos="2057400" algn="l"/>
              </a:tabLst>
              <a:defRPr/>
            </a:pPr>
            <a:r>
              <a:rPr lang="en-US" sz="3075">
                <a:solidFill>
                  <a:srgbClr val="000099"/>
                </a:solidFill>
                <a:effectLst>
                  <a:outerShdw blurRad="38100" dist="38100" dir="2700000" algn="tl">
                    <a:srgbClr val="C0C0C0"/>
                  </a:outerShdw>
                </a:effectLst>
                <a:latin typeface="Arial" charset="0"/>
              </a:rPr>
              <a:t>Regions of the Kidney</a:t>
            </a:r>
          </a:p>
        </p:txBody>
      </p:sp>
      <p:sp>
        <p:nvSpPr>
          <p:cNvPr id="8195" name="Rectangle 5">
            <a:extLst>
              <a:ext uri="{FF2B5EF4-FFF2-40B4-BE49-F238E27FC236}">
                <a16:creationId xmlns:a16="http://schemas.microsoft.com/office/drawing/2014/main" xmlns="" id="{E665A13C-A5C0-49A8-8B06-50B957C9DBAA}"/>
              </a:ext>
            </a:extLst>
          </p:cNvPr>
          <p:cNvSpPr>
            <a:spLocks noChangeArrowheads="1"/>
          </p:cNvSpPr>
          <p:nvPr/>
        </p:nvSpPr>
        <p:spPr bwMode="auto">
          <a:xfrm>
            <a:off x="1143000" y="857250"/>
            <a:ext cx="114300" cy="971550"/>
          </a:xfrm>
          <a:prstGeom prst="rect">
            <a:avLst/>
          </a:prstGeom>
          <a:solidFill>
            <a:srgbClr val="009999"/>
          </a:solidFill>
          <a:ln w="25400">
            <a:solidFill>
              <a:srgbClr val="0099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800">
              <a:latin typeface="Times" panose="02020603050405020304" pitchFamily="18" charset="0"/>
            </a:endParaRPr>
          </a:p>
        </p:txBody>
      </p:sp>
      <p:sp>
        <p:nvSpPr>
          <p:cNvPr id="8196" name="Line 6">
            <a:extLst>
              <a:ext uri="{FF2B5EF4-FFF2-40B4-BE49-F238E27FC236}">
                <a16:creationId xmlns:a16="http://schemas.microsoft.com/office/drawing/2014/main" xmlns="" id="{DE2415B4-0DEA-4CEF-A9F2-C6DBDE824A74}"/>
              </a:ext>
            </a:extLst>
          </p:cNvPr>
          <p:cNvSpPr>
            <a:spLocks noChangeShapeType="1"/>
          </p:cNvSpPr>
          <p:nvPr/>
        </p:nvSpPr>
        <p:spPr bwMode="auto">
          <a:xfrm>
            <a:off x="1257300" y="1028700"/>
            <a:ext cx="668655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GB" sz="1350"/>
          </a:p>
        </p:txBody>
      </p:sp>
      <p:sp>
        <p:nvSpPr>
          <p:cNvPr id="8199" name="Text Box 7">
            <a:extLst>
              <a:ext uri="{FF2B5EF4-FFF2-40B4-BE49-F238E27FC236}">
                <a16:creationId xmlns:a16="http://schemas.microsoft.com/office/drawing/2014/main" xmlns="" id="{0C9F6700-2EF9-408E-8388-79E7B6185411}"/>
              </a:ext>
            </a:extLst>
          </p:cNvPr>
          <p:cNvSpPr txBox="1">
            <a:spLocks noChangeArrowheads="1"/>
          </p:cNvSpPr>
          <p:nvPr/>
        </p:nvSpPr>
        <p:spPr bwMode="auto">
          <a:xfrm>
            <a:off x="1428750" y="2400301"/>
            <a:ext cx="2800350" cy="278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400">
                <a:latin typeface="Arial" panose="020B0604020202020204" pitchFamily="34" charset="0"/>
              </a:rPr>
              <a:t>Renal cortex – outer region</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400">
                <a:latin typeface="Arial" panose="020B0604020202020204" pitchFamily="34" charset="0"/>
              </a:rPr>
              <a:t>Renal medulla – inside the cortex</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400">
                <a:latin typeface="Arial" panose="020B0604020202020204" pitchFamily="34" charset="0"/>
              </a:rPr>
              <a:t>Renal pelvis – inner collecting tube</a:t>
            </a:r>
          </a:p>
        </p:txBody>
      </p:sp>
      <p:pic>
        <p:nvPicPr>
          <p:cNvPr id="8200" name="Picture 8" descr="1502b_InternlAnatKidney_1.JPG                                  0001AB10Macintosh HD                   ABA78158:">
            <a:extLst>
              <a:ext uri="{FF2B5EF4-FFF2-40B4-BE49-F238E27FC236}">
                <a16:creationId xmlns:a16="http://schemas.microsoft.com/office/drawing/2014/main" xmlns="" id="{4CBC079E-D724-4D1C-BE17-A1337C6FA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22"/>
          <a:stretch>
            <a:fillRect/>
          </a:stretch>
        </p:blipFill>
        <p:spPr bwMode="auto">
          <a:xfrm>
            <a:off x="4214812" y="1943100"/>
            <a:ext cx="3729038" cy="345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dissolve">
                                      <p:cBhvr>
                                        <p:cTn id="7" dur="500"/>
                                        <p:tgtEl>
                                          <p:spTgt spid="8194">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199"/>
                                        </p:tgtEl>
                                        <p:attrNameLst>
                                          <p:attrName>style.visibility</p:attrName>
                                        </p:attrNameLst>
                                      </p:cBhvr>
                                      <p:to>
                                        <p:strVal val="visible"/>
                                      </p:to>
                                    </p:set>
                                    <p:animEffect transition="in" filter="dissolve">
                                      <p:cBhvr>
                                        <p:cTn id="11" dur="500"/>
                                        <p:tgtEl>
                                          <p:spTgt spid="8199"/>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8200"/>
                                        </p:tgtEl>
                                        <p:attrNameLst>
                                          <p:attrName>style.visibility</p:attrName>
                                        </p:attrNameLst>
                                      </p:cBhvr>
                                      <p:to>
                                        <p:strVal val="visible"/>
                                      </p:to>
                                    </p:set>
                                    <p:animEffect transition="in" filter="dissolve">
                                      <p:cBhvr>
                                        <p:cTn id="15"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utoUpdateAnimBg="0" advAuto="0"/>
      <p:bldP spid="8199" grpId="0" autoUpdateAnimBg="0"/>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xmlns="" id="{04628315-1168-4609-B5F0-E60CA3CE21B0}"/>
              </a:ext>
            </a:extLst>
          </p:cNvPr>
          <p:cNvSpPr>
            <a:spLocks noChangeArrowheads="1"/>
          </p:cNvSpPr>
          <p:nvPr/>
        </p:nvSpPr>
        <p:spPr bwMode="auto">
          <a:xfrm>
            <a:off x="1428750" y="1085851"/>
            <a:ext cx="6286500" cy="565539"/>
          </a:xfrm>
          <a:prstGeom prst="rect">
            <a:avLst/>
          </a:prstGeom>
          <a:noFill/>
          <a:ln w="9525">
            <a:noFill/>
            <a:miter lim="800000"/>
            <a:headEnd/>
            <a:tailEnd/>
          </a:ln>
        </p:spPr>
        <p:txBody>
          <a:bodyPr>
            <a:spAutoFit/>
          </a:bodyPr>
          <a:lstStyle/>
          <a:p>
            <a:pPr marL="257175" indent="-257175" algn="ctr">
              <a:spcBef>
                <a:spcPct val="20000"/>
              </a:spcBef>
              <a:buClr>
                <a:srgbClr val="339933"/>
              </a:buClr>
              <a:tabLst>
                <a:tab pos="2057400" algn="l"/>
              </a:tabLst>
              <a:defRPr/>
            </a:pPr>
            <a:r>
              <a:rPr lang="en-US" sz="3075">
                <a:solidFill>
                  <a:srgbClr val="000099"/>
                </a:solidFill>
                <a:effectLst>
                  <a:outerShdw blurRad="38100" dist="38100" dir="2700000" algn="tl">
                    <a:srgbClr val="C0C0C0"/>
                  </a:outerShdw>
                </a:effectLst>
                <a:latin typeface="Arial" charset="0"/>
              </a:rPr>
              <a:t>Kidney Structures</a:t>
            </a:r>
          </a:p>
        </p:txBody>
      </p:sp>
      <p:sp>
        <p:nvSpPr>
          <p:cNvPr id="9219" name="Rectangle 5">
            <a:extLst>
              <a:ext uri="{FF2B5EF4-FFF2-40B4-BE49-F238E27FC236}">
                <a16:creationId xmlns:a16="http://schemas.microsoft.com/office/drawing/2014/main" xmlns="" id="{18CE4415-69A8-4406-8E23-9F5DBF9F3D82}"/>
              </a:ext>
            </a:extLst>
          </p:cNvPr>
          <p:cNvSpPr>
            <a:spLocks noChangeArrowheads="1"/>
          </p:cNvSpPr>
          <p:nvPr/>
        </p:nvSpPr>
        <p:spPr bwMode="auto">
          <a:xfrm>
            <a:off x="1143000" y="857250"/>
            <a:ext cx="114300" cy="971550"/>
          </a:xfrm>
          <a:prstGeom prst="rect">
            <a:avLst/>
          </a:prstGeom>
          <a:solidFill>
            <a:srgbClr val="009999"/>
          </a:solidFill>
          <a:ln w="25400">
            <a:solidFill>
              <a:srgbClr val="0099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800">
              <a:latin typeface="Times" panose="02020603050405020304" pitchFamily="18" charset="0"/>
            </a:endParaRPr>
          </a:p>
        </p:txBody>
      </p:sp>
      <p:sp>
        <p:nvSpPr>
          <p:cNvPr id="9220" name="Line 6">
            <a:extLst>
              <a:ext uri="{FF2B5EF4-FFF2-40B4-BE49-F238E27FC236}">
                <a16:creationId xmlns:a16="http://schemas.microsoft.com/office/drawing/2014/main" xmlns="" id="{7257A089-C2FB-4BBF-8EB0-793DA77AF8B1}"/>
              </a:ext>
            </a:extLst>
          </p:cNvPr>
          <p:cNvSpPr>
            <a:spLocks noChangeShapeType="1"/>
          </p:cNvSpPr>
          <p:nvPr/>
        </p:nvSpPr>
        <p:spPr bwMode="auto">
          <a:xfrm>
            <a:off x="1257300" y="1028700"/>
            <a:ext cx="668655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GB" sz="1350"/>
          </a:p>
        </p:txBody>
      </p:sp>
      <p:sp>
        <p:nvSpPr>
          <p:cNvPr id="9223" name="Text Box 7">
            <a:extLst>
              <a:ext uri="{FF2B5EF4-FFF2-40B4-BE49-F238E27FC236}">
                <a16:creationId xmlns:a16="http://schemas.microsoft.com/office/drawing/2014/main" xmlns="" id="{4DAA2F33-47E2-4814-B5C5-753CE9918338}"/>
              </a:ext>
            </a:extLst>
          </p:cNvPr>
          <p:cNvSpPr txBox="1">
            <a:spLocks noChangeArrowheads="1"/>
          </p:cNvSpPr>
          <p:nvPr/>
        </p:nvSpPr>
        <p:spPr bwMode="auto">
          <a:xfrm>
            <a:off x="1428751" y="2457450"/>
            <a:ext cx="6184106" cy="260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Medullary pyramids – triangular regions of tissue in the medulla</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Renal columns – extensions of cortex-like material inward</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Calyces – cup-shaped structures that funnel urine towards the renal pelvis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animEffect transition="in" filter="dissolve">
                                      <p:cBhvr>
                                        <p:cTn id="7" dur="500"/>
                                        <p:tgtEl>
                                          <p:spTgt spid="9218">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9223"/>
                                        </p:tgtEl>
                                        <p:attrNameLst>
                                          <p:attrName>style.visibility</p:attrName>
                                        </p:attrNameLst>
                                      </p:cBhvr>
                                      <p:to>
                                        <p:strVal val="visible"/>
                                      </p:to>
                                    </p:set>
                                    <p:animEffect transition="in" filter="dissolve">
                                      <p:cBhvr>
                                        <p:cTn id="11"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autoUpdateAnimBg="0" advAuto="0"/>
      <p:bldP spid="9223" grpId="0" autoUpdateAnimBg="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xmlns="" id="{5D229C28-D286-4F42-94E2-6FCDB6EA8F39}"/>
              </a:ext>
            </a:extLst>
          </p:cNvPr>
          <p:cNvSpPr>
            <a:spLocks noChangeArrowheads="1"/>
          </p:cNvSpPr>
          <p:nvPr/>
        </p:nvSpPr>
        <p:spPr bwMode="auto">
          <a:xfrm>
            <a:off x="1428750" y="1085851"/>
            <a:ext cx="6286500" cy="565539"/>
          </a:xfrm>
          <a:prstGeom prst="rect">
            <a:avLst/>
          </a:prstGeom>
          <a:noFill/>
          <a:ln w="9525">
            <a:noFill/>
            <a:miter lim="800000"/>
            <a:headEnd/>
            <a:tailEnd/>
          </a:ln>
        </p:spPr>
        <p:txBody>
          <a:bodyPr>
            <a:spAutoFit/>
          </a:bodyPr>
          <a:lstStyle/>
          <a:p>
            <a:pPr marL="257175" indent="-257175" algn="ctr">
              <a:spcBef>
                <a:spcPct val="20000"/>
              </a:spcBef>
              <a:buClr>
                <a:srgbClr val="339933"/>
              </a:buClr>
              <a:tabLst>
                <a:tab pos="2057400" algn="l"/>
              </a:tabLst>
              <a:defRPr/>
            </a:pPr>
            <a:r>
              <a:rPr lang="en-US" sz="3075">
                <a:solidFill>
                  <a:srgbClr val="000099"/>
                </a:solidFill>
                <a:effectLst>
                  <a:outerShdw blurRad="38100" dist="38100" dir="2700000" algn="tl">
                    <a:srgbClr val="C0C0C0"/>
                  </a:outerShdw>
                </a:effectLst>
                <a:latin typeface="Arial" charset="0"/>
              </a:rPr>
              <a:t>Nephrons</a:t>
            </a:r>
          </a:p>
        </p:txBody>
      </p:sp>
      <p:sp>
        <p:nvSpPr>
          <p:cNvPr id="11267" name="Rectangle 5">
            <a:extLst>
              <a:ext uri="{FF2B5EF4-FFF2-40B4-BE49-F238E27FC236}">
                <a16:creationId xmlns:a16="http://schemas.microsoft.com/office/drawing/2014/main" xmlns="" id="{9A4745BB-EBFA-4CB3-A40B-4D25D85FB876}"/>
              </a:ext>
            </a:extLst>
          </p:cNvPr>
          <p:cNvSpPr>
            <a:spLocks noChangeArrowheads="1"/>
          </p:cNvSpPr>
          <p:nvPr/>
        </p:nvSpPr>
        <p:spPr bwMode="auto">
          <a:xfrm>
            <a:off x="1143000" y="857250"/>
            <a:ext cx="114300" cy="971550"/>
          </a:xfrm>
          <a:prstGeom prst="rect">
            <a:avLst/>
          </a:prstGeom>
          <a:solidFill>
            <a:srgbClr val="009999"/>
          </a:solidFill>
          <a:ln w="25400">
            <a:solidFill>
              <a:srgbClr val="0099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800">
              <a:latin typeface="Times" panose="02020603050405020304" pitchFamily="18" charset="0"/>
            </a:endParaRPr>
          </a:p>
        </p:txBody>
      </p:sp>
      <p:sp>
        <p:nvSpPr>
          <p:cNvPr id="11268" name="Line 6">
            <a:extLst>
              <a:ext uri="{FF2B5EF4-FFF2-40B4-BE49-F238E27FC236}">
                <a16:creationId xmlns:a16="http://schemas.microsoft.com/office/drawing/2014/main" xmlns="" id="{1507C80D-EBCD-47CB-8A89-AD8900A14DA0}"/>
              </a:ext>
            </a:extLst>
          </p:cNvPr>
          <p:cNvSpPr>
            <a:spLocks noChangeShapeType="1"/>
          </p:cNvSpPr>
          <p:nvPr/>
        </p:nvSpPr>
        <p:spPr bwMode="auto">
          <a:xfrm>
            <a:off x="1257300" y="1028700"/>
            <a:ext cx="668655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GB" sz="1350"/>
          </a:p>
        </p:txBody>
      </p:sp>
      <p:sp>
        <p:nvSpPr>
          <p:cNvPr id="11271" name="Text Box 7">
            <a:extLst>
              <a:ext uri="{FF2B5EF4-FFF2-40B4-BE49-F238E27FC236}">
                <a16:creationId xmlns:a16="http://schemas.microsoft.com/office/drawing/2014/main" xmlns="" id="{5664ACAB-592D-4769-B115-670DD8F036CA}"/>
              </a:ext>
            </a:extLst>
          </p:cNvPr>
          <p:cNvSpPr txBox="1">
            <a:spLocks noChangeArrowheads="1"/>
          </p:cNvSpPr>
          <p:nvPr/>
        </p:nvSpPr>
        <p:spPr bwMode="auto">
          <a:xfrm>
            <a:off x="1428751" y="2358629"/>
            <a:ext cx="6184106" cy="289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The structural and functional units of the kidneys</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Responsible for forming urine</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Main structures of the nephrons</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en-US" sz="2250">
                <a:latin typeface="Arial" panose="020B0604020202020204" pitchFamily="34" charset="0"/>
              </a:rPr>
              <a:t>Glomerulus</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en-US" sz="2250">
                <a:latin typeface="Arial" panose="020B0604020202020204" pitchFamily="34" charset="0"/>
              </a:rPr>
              <a:t>Renal tubule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dissolve">
                                      <p:cBhvr>
                                        <p:cTn id="7" dur="500"/>
                                        <p:tgtEl>
                                          <p:spTgt spid="11266">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1271"/>
                                        </p:tgtEl>
                                        <p:attrNameLst>
                                          <p:attrName>style.visibility</p:attrName>
                                        </p:attrNameLst>
                                      </p:cBhvr>
                                      <p:to>
                                        <p:strVal val="visible"/>
                                      </p:to>
                                    </p:set>
                                    <p:animEffect transition="in" filter="dissolve">
                                      <p:cBhvr>
                                        <p:cTn id="11"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uild="p" autoUpdateAnimBg="0" advAuto="0"/>
      <p:bldP spid="11271" grpId="0" autoUpdateAnimBg="0"/>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xmlns="" id="{CC3ABB0E-8F6B-4505-B78C-C7FD6562F43F}"/>
              </a:ext>
            </a:extLst>
          </p:cNvPr>
          <p:cNvSpPr>
            <a:spLocks noChangeArrowheads="1"/>
          </p:cNvSpPr>
          <p:nvPr/>
        </p:nvSpPr>
        <p:spPr bwMode="auto">
          <a:xfrm>
            <a:off x="1428750" y="1085851"/>
            <a:ext cx="6286500" cy="565539"/>
          </a:xfrm>
          <a:prstGeom prst="rect">
            <a:avLst/>
          </a:prstGeom>
          <a:noFill/>
          <a:ln w="9525">
            <a:noFill/>
            <a:miter lim="800000"/>
            <a:headEnd/>
            <a:tailEnd/>
          </a:ln>
        </p:spPr>
        <p:txBody>
          <a:bodyPr>
            <a:spAutoFit/>
          </a:bodyPr>
          <a:lstStyle/>
          <a:p>
            <a:pPr marL="257175" indent="-257175" algn="ctr">
              <a:spcBef>
                <a:spcPct val="20000"/>
              </a:spcBef>
              <a:buClr>
                <a:srgbClr val="339933"/>
              </a:buClr>
              <a:tabLst>
                <a:tab pos="2057400" algn="l"/>
              </a:tabLst>
              <a:defRPr/>
            </a:pPr>
            <a:r>
              <a:rPr lang="en-US" sz="3075">
                <a:solidFill>
                  <a:srgbClr val="000099"/>
                </a:solidFill>
                <a:effectLst>
                  <a:outerShdw blurRad="38100" dist="38100" dir="2700000" algn="tl">
                    <a:srgbClr val="C0C0C0"/>
                  </a:outerShdw>
                </a:effectLst>
                <a:latin typeface="Arial" charset="0"/>
              </a:rPr>
              <a:t>Glomerulus</a:t>
            </a:r>
          </a:p>
        </p:txBody>
      </p:sp>
      <p:sp>
        <p:nvSpPr>
          <p:cNvPr id="12291" name="Rectangle 5">
            <a:extLst>
              <a:ext uri="{FF2B5EF4-FFF2-40B4-BE49-F238E27FC236}">
                <a16:creationId xmlns:a16="http://schemas.microsoft.com/office/drawing/2014/main" xmlns="" id="{DDF01839-8CBB-4457-BB81-3CB4ED2279FD}"/>
              </a:ext>
            </a:extLst>
          </p:cNvPr>
          <p:cNvSpPr>
            <a:spLocks noChangeArrowheads="1"/>
          </p:cNvSpPr>
          <p:nvPr/>
        </p:nvSpPr>
        <p:spPr bwMode="auto">
          <a:xfrm>
            <a:off x="1143000" y="857250"/>
            <a:ext cx="114300" cy="971550"/>
          </a:xfrm>
          <a:prstGeom prst="rect">
            <a:avLst/>
          </a:prstGeom>
          <a:solidFill>
            <a:srgbClr val="009999"/>
          </a:solidFill>
          <a:ln w="25400">
            <a:solidFill>
              <a:srgbClr val="0099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800">
              <a:latin typeface="Times" panose="02020603050405020304" pitchFamily="18" charset="0"/>
            </a:endParaRPr>
          </a:p>
        </p:txBody>
      </p:sp>
      <p:sp>
        <p:nvSpPr>
          <p:cNvPr id="12292" name="Line 6">
            <a:extLst>
              <a:ext uri="{FF2B5EF4-FFF2-40B4-BE49-F238E27FC236}">
                <a16:creationId xmlns:a16="http://schemas.microsoft.com/office/drawing/2014/main" xmlns="" id="{DC2DA6F4-74DB-4278-878B-93B14B5F293A}"/>
              </a:ext>
            </a:extLst>
          </p:cNvPr>
          <p:cNvSpPr>
            <a:spLocks noChangeShapeType="1"/>
          </p:cNvSpPr>
          <p:nvPr/>
        </p:nvSpPr>
        <p:spPr bwMode="auto">
          <a:xfrm>
            <a:off x="1257300" y="1028700"/>
            <a:ext cx="668655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GB" sz="1350"/>
          </a:p>
        </p:txBody>
      </p:sp>
      <p:sp>
        <p:nvSpPr>
          <p:cNvPr id="12295" name="Text Box 7">
            <a:extLst>
              <a:ext uri="{FF2B5EF4-FFF2-40B4-BE49-F238E27FC236}">
                <a16:creationId xmlns:a16="http://schemas.microsoft.com/office/drawing/2014/main" xmlns="" id="{728DA81F-FA6F-4453-A936-FDEEEE76286D}"/>
              </a:ext>
            </a:extLst>
          </p:cNvPr>
          <p:cNvSpPr txBox="1">
            <a:spLocks noChangeArrowheads="1"/>
          </p:cNvSpPr>
          <p:nvPr/>
        </p:nvSpPr>
        <p:spPr bwMode="auto">
          <a:xfrm>
            <a:off x="1428750" y="1828801"/>
            <a:ext cx="3600450" cy="364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A specialized </a:t>
            </a:r>
            <a:br>
              <a:rPr lang="en-US" altLang="en-US" sz="2550">
                <a:latin typeface="Arial" panose="020B0604020202020204" pitchFamily="34" charset="0"/>
              </a:rPr>
            </a:br>
            <a:r>
              <a:rPr lang="en-US" altLang="en-US" sz="2550">
                <a:latin typeface="Arial" panose="020B0604020202020204" pitchFamily="34" charset="0"/>
              </a:rPr>
              <a:t>capillary bed</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Attached to </a:t>
            </a:r>
            <a:br>
              <a:rPr lang="en-US" altLang="en-US" sz="2550">
                <a:latin typeface="Arial" panose="020B0604020202020204" pitchFamily="34" charset="0"/>
              </a:rPr>
            </a:br>
            <a:r>
              <a:rPr lang="en-US" altLang="en-US" sz="2550">
                <a:latin typeface="Arial" panose="020B0604020202020204" pitchFamily="34" charset="0"/>
              </a:rPr>
              <a:t>arterioles on both sides (maintains </a:t>
            </a:r>
            <a:br>
              <a:rPr lang="en-US" altLang="en-US" sz="2550">
                <a:latin typeface="Arial" panose="020B0604020202020204" pitchFamily="34" charset="0"/>
              </a:rPr>
            </a:br>
            <a:r>
              <a:rPr lang="en-US" altLang="en-US" sz="2550">
                <a:latin typeface="Arial" panose="020B0604020202020204" pitchFamily="34" charset="0"/>
              </a:rPr>
              <a:t>high pressure)</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en-US" sz="2250">
                <a:latin typeface="Arial" panose="020B0604020202020204" pitchFamily="34" charset="0"/>
              </a:rPr>
              <a:t>Large afferent </a:t>
            </a:r>
            <a:br>
              <a:rPr lang="en-US" altLang="en-US" sz="2250">
                <a:latin typeface="Arial" panose="020B0604020202020204" pitchFamily="34" charset="0"/>
              </a:rPr>
            </a:br>
            <a:r>
              <a:rPr lang="en-US" altLang="en-US" sz="2250">
                <a:latin typeface="Arial" panose="020B0604020202020204" pitchFamily="34" charset="0"/>
              </a:rPr>
              <a:t>arteriole</a:t>
            </a:r>
          </a:p>
          <a:p>
            <a:pPr lvl="1" eaLnBrk="1" hangingPunct="1">
              <a:lnSpc>
                <a:spcPct val="80000"/>
              </a:lnSpc>
              <a:spcBef>
                <a:spcPct val="0"/>
              </a:spcBef>
              <a:spcAft>
                <a:spcPct val="50000"/>
              </a:spcAft>
              <a:buClr>
                <a:srgbClr val="FF6600"/>
              </a:buClr>
              <a:buFont typeface="Symbol" panose="05050102010706020507" pitchFamily="18" charset="2"/>
              <a:buChar char="·"/>
            </a:pPr>
            <a:r>
              <a:rPr lang="en-US" altLang="en-US" sz="2250">
                <a:latin typeface="Arial" panose="020B0604020202020204" pitchFamily="34" charset="0"/>
              </a:rPr>
              <a:t>Narrow efferent </a:t>
            </a:r>
            <a:br>
              <a:rPr lang="en-US" altLang="en-US" sz="2250">
                <a:latin typeface="Arial" panose="020B0604020202020204" pitchFamily="34" charset="0"/>
              </a:rPr>
            </a:br>
            <a:r>
              <a:rPr lang="en-US" altLang="en-US" sz="2250">
                <a:latin typeface="Arial" panose="020B0604020202020204" pitchFamily="34" charset="0"/>
              </a:rPr>
              <a:t>arteriole</a:t>
            </a:r>
          </a:p>
        </p:txBody>
      </p:sp>
      <p:pic>
        <p:nvPicPr>
          <p:cNvPr id="12296" name="Picture 8" descr=" 1503c.jpg                                                      0000AA05KARL's Pocketrans              B81D7FDE:">
            <a:extLst>
              <a:ext uri="{FF2B5EF4-FFF2-40B4-BE49-F238E27FC236}">
                <a16:creationId xmlns:a16="http://schemas.microsoft.com/office/drawing/2014/main" xmlns="" id="{05C466FC-5004-4017-9AA4-12BECAC26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949"/>
          <a:stretch>
            <a:fillRect/>
          </a:stretch>
        </p:blipFill>
        <p:spPr bwMode="auto">
          <a:xfrm>
            <a:off x="4914900" y="2286001"/>
            <a:ext cx="2857500" cy="276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290">
                                            <p:txEl>
                                              <p:pRg st="0" end="0"/>
                                            </p:txEl>
                                          </p:spTgt>
                                        </p:tgtEl>
                                        <p:attrNameLst>
                                          <p:attrName>style.visibility</p:attrName>
                                        </p:attrNameLst>
                                      </p:cBhvr>
                                      <p:to>
                                        <p:strVal val="visible"/>
                                      </p:to>
                                    </p:set>
                                    <p:animEffect transition="in" filter="dissolve">
                                      <p:cBhvr>
                                        <p:cTn id="7" dur="500"/>
                                        <p:tgtEl>
                                          <p:spTgt spid="12290">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2295"/>
                                        </p:tgtEl>
                                        <p:attrNameLst>
                                          <p:attrName>style.visibility</p:attrName>
                                        </p:attrNameLst>
                                      </p:cBhvr>
                                      <p:to>
                                        <p:strVal val="visible"/>
                                      </p:to>
                                    </p:set>
                                    <p:animEffect transition="in" filter="dissolve">
                                      <p:cBhvr>
                                        <p:cTn id="11" dur="500"/>
                                        <p:tgtEl>
                                          <p:spTgt spid="1229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2296"/>
                                        </p:tgtEl>
                                        <p:attrNameLst>
                                          <p:attrName>style.visibility</p:attrName>
                                        </p:attrNameLst>
                                      </p:cBhvr>
                                      <p:to>
                                        <p:strVal val="visible"/>
                                      </p:to>
                                    </p:set>
                                    <p:animEffect transition="in" filter="dissolve">
                                      <p:cBhvr>
                                        <p:cTn id="15"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uild="p" autoUpdateAnimBg="0" advAuto="0"/>
      <p:bldP spid="12295" grpId="0" autoUpdateAnimBg="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xmlns="" id="{675FD020-7D87-40C5-87CF-C5E2B3D55409}"/>
              </a:ext>
            </a:extLst>
          </p:cNvPr>
          <p:cNvSpPr>
            <a:spLocks noChangeArrowheads="1"/>
          </p:cNvSpPr>
          <p:nvPr/>
        </p:nvSpPr>
        <p:spPr bwMode="auto">
          <a:xfrm>
            <a:off x="1428750" y="1085851"/>
            <a:ext cx="6286500" cy="565539"/>
          </a:xfrm>
          <a:prstGeom prst="rect">
            <a:avLst/>
          </a:prstGeom>
          <a:noFill/>
          <a:ln w="9525">
            <a:noFill/>
            <a:miter lim="800000"/>
            <a:headEnd/>
            <a:tailEnd/>
          </a:ln>
        </p:spPr>
        <p:txBody>
          <a:bodyPr>
            <a:spAutoFit/>
          </a:bodyPr>
          <a:lstStyle/>
          <a:p>
            <a:pPr marL="257175" indent="-257175">
              <a:spcBef>
                <a:spcPct val="20000"/>
              </a:spcBef>
              <a:buClr>
                <a:srgbClr val="339933"/>
              </a:buClr>
              <a:tabLst>
                <a:tab pos="2057400" algn="l"/>
              </a:tabLst>
              <a:defRPr/>
            </a:pPr>
            <a:r>
              <a:rPr lang="en-US" sz="3075">
                <a:solidFill>
                  <a:srgbClr val="000099"/>
                </a:solidFill>
                <a:effectLst>
                  <a:outerShdw blurRad="38100" dist="38100" dir="2700000" algn="tl">
                    <a:srgbClr val="C0C0C0"/>
                  </a:outerShdw>
                </a:effectLst>
                <a:latin typeface="Arial" charset="0"/>
              </a:rPr>
              <a:t>Glomerulus</a:t>
            </a:r>
          </a:p>
        </p:txBody>
      </p:sp>
      <p:sp>
        <p:nvSpPr>
          <p:cNvPr id="13315" name="Rectangle 5">
            <a:extLst>
              <a:ext uri="{FF2B5EF4-FFF2-40B4-BE49-F238E27FC236}">
                <a16:creationId xmlns:a16="http://schemas.microsoft.com/office/drawing/2014/main" xmlns="" id="{5E9BF552-CD1F-4BA0-929D-246580F3030A}"/>
              </a:ext>
            </a:extLst>
          </p:cNvPr>
          <p:cNvSpPr>
            <a:spLocks noChangeArrowheads="1"/>
          </p:cNvSpPr>
          <p:nvPr/>
        </p:nvSpPr>
        <p:spPr bwMode="auto">
          <a:xfrm>
            <a:off x="1143000" y="857250"/>
            <a:ext cx="114300" cy="971550"/>
          </a:xfrm>
          <a:prstGeom prst="rect">
            <a:avLst/>
          </a:prstGeom>
          <a:solidFill>
            <a:srgbClr val="009999"/>
          </a:solidFill>
          <a:ln w="25400">
            <a:solidFill>
              <a:srgbClr val="0099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800">
              <a:latin typeface="Times" panose="02020603050405020304" pitchFamily="18" charset="0"/>
            </a:endParaRPr>
          </a:p>
        </p:txBody>
      </p:sp>
      <p:sp>
        <p:nvSpPr>
          <p:cNvPr id="13316" name="Line 6">
            <a:extLst>
              <a:ext uri="{FF2B5EF4-FFF2-40B4-BE49-F238E27FC236}">
                <a16:creationId xmlns:a16="http://schemas.microsoft.com/office/drawing/2014/main" xmlns="" id="{97F1EAE2-EEB0-4550-B393-A4DBE26C5CC4}"/>
              </a:ext>
            </a:extLst>
          </p:cNvPr>
          <p:cNvSpPr>
            <a:spLocks noChangeShapeType="1"/>
          </p:cNvSpPr>
          <p:nvPr/>
        </p:nvSpPr>
        <p:spPr bwMode="auto">
          <a:xfrm>
            <a:off x="1257300" y="1028700"/>
            <a:ext cx="668655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GB" sz="1350"/>
          </a:p>
        </p:txBody>
      </p:sp>
      <p:sp>
        <p:nvSpPr>
          <p:cNvPr id="13319" name="Text Box 7">
            <a:extLst>
              <a:ext uri="{FF2B5EF4-FFF2-40B4-BE49-F238E27FC236}">
                <a16:creationId xmlns:a16="http://schemas.microsoft.com/office/drawing/2014/main" xmlns="" id="{3C75E183-F59F-4E53-998D-6F5CAEDEE9C3}"/>
              </a:ext>
            </a:extLst>
          </p:cNvPr>
          <p:cNvSpPr txBox="1">
            <a:spLocks noChangeArrowheads="1"/>
          </p:cNvSpPr>
          <p:nvPr/>
        </p:nvSpPr>
        <p:spPr bwMode="auto">
          <a:xfrm>
            <a:off x="1428750" y="2114551"/>
            <a:ext cx="3143250" cy="22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The glomerulus sits within a glomerular capsule (the first part of the renal tubule)</a:t>
            </a:r>
            <a:endParaRPr lang="en-US" altLang="en-US" sz="2250">
              <a:latin typeface="Arial" panose="020B0604020202020204" pitchFamily="34" charset="0"/>
            </a:endParaRPr>
          </a:p>
        </p:txBody>
      </p:sp>
      <p:pic>
        <p:nvPicPr>
          <p:cNvPr id="13318" name="Picture 8" descr=" 1503c.jpg                                                      0000AA05KARL's Pocketrans              B81D7FDE:">
            <a:extLst>
              <a:ext uri="{FF2B5EF4-FFF2-40B4-BE49-F238E27FC236}">
                <a16:creationId xmlns:a16="http://schemas.microsoft.com/office/drawing/2014/main" xmlns="" id="{8D540D27-AA50-4F3E-82AE-8C6DE9C22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949"/>
          <a:stretch>
            <a:fillRect/>
          </a:stretch>
        </p:blipFill>
        <p:spPr bwMode="auto">
          <a:xfrm>
            <a:off x="4914900" y="2286001"/>
            <a:ext cx="2857500" cy="276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a:extLst>
              <a:ext uri="{FF2B5EF4-FFF2-40B4-BE49-F238E27FC236}">
                <a16:creationId xmlns:a16="http://schemas.microsoft.com/office/drawing/2014/main" xmlns="" id="{01C05557-29F7-4542-9CC1-4CA6FBDCAA90}"/>
              </a:ext>
            </a:extLst>
          </p:cNvPr>
          <p:cNvPicPr>
            <a:picLocks noChangeAspect="1"/>
          </p:cNvPicPr>
          <p:nvPr/>
        </p:nvPicPr>
        <p:blipFill rotWithShape="1">
          <a:blip r:embed="rId3"/>
          <a:srcRect l="54735" t="45252" r="2943" b="3663"/>
          <a:stretch/>
        </p:blipFill>
        <p:spPr>
          <a:xfrm>
            <a:off x="1428751" y="3955351"/>
            <a:ext cx="2588078" cy="175727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319"/>
                                        </p:tgtEl>
                                        <p:attrNameLst>
                                          <p:attrName>style.visibility</p:attrName>
                                        </p:attrNameLst>
                                      </p:cBhvr>
                                      <p:to>
                                        <p:strVal val="visible"/>
                                      </p:to>
                                    </p:set>
                                    <p:animEffect transition="in" filter="dissolve">
                                      <p:cBhvr>
                                        <p:cTn id="7"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utoUpdateAnimBg="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xmlns="" id="{BB4F4D6A-9EAE-446D-AC36-674F8E83FB54}"/>
              </a:ext>
            </a:extLst>
          </p:cNvPr>
          <p:cNvSpPr>
            <a:spLocks noChangeArrowheads="1"/>
          </p:cNvSpPr>
          <p:nvPr/>
        </p:nvSpPr>
        <p:spPr bwMode="auto">
          <a:xfrm>
            <a:off x="1428750" y="1085851"/>
            <a:ext cx="6286500" cy="565539"/>
          </a:xfrm>
          <a:prstGeom prst="rect">
            <a:avLst/>
          </a:prstGeom>
          <a:noFill/>
          <a:ln w="9525">
            <a:noFill/>
            <a:miter lim="800000"/>
            <a:headEnd/>
            <a:tailEnd/>
          </a:ln>
        </p:spPr>
        <p:txBody>
          <a:bodyPr>
            <a:spAutoFit/>
          </a:bodyPr>
          <a:lstStyle/>
          <a:p>
            <a:pPr marL="257175" indent="-257175" algn="ctr">
              <a:spcBef>
                <a:spcPct val="20000"/>
              </a:spcBef>
              <a:buClr>
                <a:srgbClr val="339933"/>
              </a:buClr>
              <a:tabLst>
                <a:tab pos="2057400" algn="l"/>
              </a:tabLst>
              <a:defRPr/>
            </a:pPr>
            <a:r>
              <a:rPr lang="en-US" sz="3075">
                <a:solidFill>
                  <a:srgbClr val="000099"/>
                </a:solidFill>
                <a:effectLst>
                  <a:outerShdw blurRad="38100" dist="38100" dir="2700000" algn="tl">
                    <a:srgbClr val="C0C0C0"/>
                  </a:outerShdw>
                </a:effectLst>
                <a:latin typeface="Arial" charset="0"/>
              </a:rPr>
              <a:t>Renal Tubule</a:t>
            </a:r>
          </a:p>
        </p:txBody>
      </p:sp>
      <p:sp>
        <p:nvSpPr>
          <p:cNvPr id="14339" name="Rectangle 5">
            <a:extLst>
              <a:ext uri="{FF2B5EF4-FFF2-40B4-BE49-F238E27FC236}">
                <a16:creationId xmlns:a16="http://schemas.microsoft.com/office/drawing/2014/main" xmlns="" id="{E86673FA-795E-4DC3-AFAB-7055BD74A4B0}"/>
              </a:ext>
            </a:extLst>
          </p:cNvPr>
          <p:cNvSpPr>
            <a:spLocks noChangeArrowheads="1"/>
          </p:cNvSpPr>
          <p:nvPr/>
        </p:nvSpPr>
        <p:spPr bwMode="auto">
          <a:xfrm>
            <a:off x="1143000" y="857250"/>
            <a:ext cx="114300" cy="971550"/>
          </a:xfrm>
          <a:prstGeom prst="rect">
            <a:avLst/>
          </a:prstGeom>
          <a:solidFill>
            <a:srgbClr val="009999"/>
          </a:solidFill>
          <a:ln w="25400">
            <a:solidFill>
              <a:srgbClr val="0099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800">
              <a:latin typeface="Times" panose="02020603050405020304" pitchFamily="18" charset="0"/>
            </a:endParaRPr>
          </a:p>
        </p:txBody>
      </p:sp>
      <p:sp>
        <p:nvSpPr>
          <p:cNvPr id="14340" name="Line 6">
            <a:extLst>
              <a:ext uri="{FF2B5EF4-FFF2-40B4-BE49-F238E27FC236}">
                <a16:creationId xmlns:a16="http://schemas.microsoft.com/office/drawing/2014/main" xmlns="" id="{78BE0A8E-4F48-4B2F-B8C4-5A3145F12C47}"/>
              </a:ext>
            </a:extLst>
          </p:cNvPr>
          <p:cNvSpPr>
            <a:spLocks noChangeShapeType="1"/>
          </p:cNvSpPr>
          <p:nvPr/>
        </p:nvSpPr>
        <p:spPr bwMode="auto">
          <a:xfrm>
            <a:off x="1257300" y="1028700"/>
            <a:ext cx="668655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GB" sz="1350"/>
          </a:p>
        </p:txBody>
      </p:sp>
      <p:sp>
        <p:nvSpPr>
          <p:cNvPr id="14343" name="Text Box 7">
            <a:extLst>
              <a:ext uri="{FF2B5EF4-FFF2-40B4-BE49-F238E27FC236}">
                <a16:creationId xmlns:a16="http://schemas.microsoft.com/office/drawing/2014/main" xmlns="" id="{D4A3F426-64C1-416A-B54B-AFE1F918491C}"/>
              </a:ext>
            </a:extLst>
          </p:cNvPr>
          <p:cNvSpPr txBox="1">
            <a:spLocks noChangeArrowheads="1"/>
          </p:cNvSpPr>
          <p:nvPr/>
        </p:nvSpPr>
        <p:spPr bwMode="auto">
          <a:xfrm>
            <a:off x="1428750" y="1828800"/>
            <a:ext cx="2686050" cy="382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Glomerular (Bowman’s) capsule</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Proximal convoluted tubule</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Loop of Henle</a:t>
            </a:r>
          </a:p>
          <a:p>
            <a:pPr eaLnBrk="1" hangingPunct="1">
              <a:lnSpc>
                <a:spcPct val="8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Distal convoluted tubule</a:t>
            </a:r>
            <a:endParaRPr lang="en-US" altLang="en-US" sz="2250">
              <a:latin typeface="Arial" panose="020B0604020202020204" pitchFamily="34" charset="0"/>
            </a:endParaRPr>
          </a:p>
        </p:txBody>
      </p:sp>
      <p:pic>
        <p:nvPicPr>
          <p:cNvPr id="14344" name="Picture 8" descr=" 1503b.jpg                                                      0000AA05KARL's Pocketrans              B81D7FDE:">
            <a:extLst>
              <a:ext uri="{FF2B5EF4-FFF2-40B4-BE49-F238E27FC236}">
                <a16:creationId xmlns:a16="http://schemas.microsoft.com/office/drawing/2014/main" xmlns="" id="{F272DE77-07A3-42A6-8757-12B104D6F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129"/>
          <a:stretch>
            <a:fillRect/>
          </a:stretch>
        </p:blipFill>
        <p:spPr bwMode="auto">
          <a:xfrm>
            <a:off x="4229100" y="1657350"/>
            <a:ext cx="3595688"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dissolve">
                                      <p:cBhvr>
                                        <p:cTn id="7" dur="500"/>
                                        <p:tgtEl>
                                          <p:spTgt spid="14338">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4343"/>
                                        </p:tgtEl>
                                        <p:attrNameLst>
                                          <p:attrName>style.visibility</p:attrName>
                                        </p:attrNameLst>
                                      </p:cBhvr>
                                      <p:to>
                                        <p:strVal val="visible"/>
                                      </p:to>
                                    </p:set>
                                    <p:animEffect transition="in" filter="dissolve">
                                      <p:cBhvr>
                                        <p:cTn id="11" dur="500"/>
                                        <p:tgtEl>
                                          <p:spTgt spid="14343"/>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4344"/>
                                        </p:tgtEl>
                                        <p:attrNameLst>
                                          <p:attrName>style.visibility</p:attrName>
                                        </p:attrNameLst>
                                      </p:cBhvr>
                                      <p:to>
                                        <p:strVal val="visible"/>
                                      </p:to>
                                    </p:set>
                                    <p:animEffect transition="in" filter="dissolve">
                                      <p:cBhvr>
                                        <p:cTn id="15" dur="500"/>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autoUpdateAnimBg="0" advAuto="0"/>
      <p:bldP spid="14343" grpId="0" autoUpdateAnimBg="0"/>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xmlns="" id="{CEA29D5E-9BEF-4283-99E6-066DF64B35DF}"/>
              </a:ext>
            </a:extLst>
          </p:cNvPr>
          <p:cNvSpPr>
            <a:spLocks noChangeArrowheads="1"/>
          </p:cNvSpPr>
          <p:nvPr/>
        </p:nvSpPr>
        <p:spPr bwMode="auto">
          <a:xfrm>
            <a:off x="1428750" y="1085851"/>
            <a:ext cx="6286500" cy="565539"/>
          </a:xfrm>
          <a:prstGeom prst="rect">
            <a:avLst/>
          </a:prstGeom>
          <a:noFill/>
          <a:ln w="9525">
            <a:noFill/>
            <a:miter lim="800000"/>
            <a:headEnd/>
            <a:tailEnd/>
          </a:ln>
        </p:spPr>
        <p:txBody>
          <a:bodyPr>
            <a:spAutoFit/>
          </a:bodyPr>
          <a:lstStyle/>
          <a:p>
            <a:pPr marL="257175" indent="-257175" algn="ctr">
              <a:spcBef>
                <a:spcPct val="20000"/>
              </a:spcBef>
              <a:buClr>
                <a:srgbClr val="339933"/>
              </a:buClr>
              <a:tabLst>
                <a:tab pos="2057400" algn="l"/>
              </a:tabLst>
              <a:defRPr/>
            </a:pPr>
            <a:r>
              <a:rPr lang="en-US" sz="3075" dirty="0">
                <a:solidFill>
                  <a:srgbClr val="000099"/>
                </a:solidFill>
                <a:effectLst>
                  <a:outerShdw blurRad="38100" dist="38100" dir="2700000" algn="tl">
                    <a:srgbClr val="C0C0C0"/>
                  </a:outerShdw>
                </a:effectLst>
                <a:latin typeface="Arial" charset="0"/>
              </a:rPr>
              <a:t>Ureters</a:t>
            </a:r>
          </a:p>
        </p:txBody>
      </p:sp>
      <p:sp>
        <p:nvSpPr>
          <p:cNvPr id="15363" name="Rectangle 5">
            <a:extLst>
              <a:ext uri="{FF2B5EF4-FFF2-40B4-BE49-F238E27FC236}">
                <a16:creationId xmlns:a16="http://schemas.microsoft.com/office/drawing/2014/main" xmlns="" id="{5F382847-7445-4BBE-90AA-DB9644072FCF}"/>
              </a:ext>
            </a:extLst>
          </p:cNvPr>
          <p:cNvSpPr>
            <a:spLocks noChangeArrowheads="1"/>
          </p:cNvSpPr>
          <p:nvPr/>
        </p:nvSpPr>
        <p:spPr bwMode="auto">
          <a:xfrm>
            <a:off x="1143000" y="857250"/>
            <a:ext cx="114300" cy="971550"/>
          </a:xfrm>
          <a:prstGeom prst="rect">
            <a:avLst/>
          </a:prstGeom>
          <a:solidFill>
            <a:srgbClr val="009999"/>
          </a:solidFill>
          <a:ln w="25400">
            <a:solidFill>
              <a:srgbClr val="0099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800">
              <a:latin typeface="Times" panose="02020603050405020304" pitchFamily="18" charset="0"/>
            </a:endParaRPr>
          </a:p>
        </p:txBody>
      </p:sp>
      <p:sp>
        <p:nvSpPr>
          <p:cNvPr id="15364" name="Line 6">
            <a:extLst>
              <a:ext uri="{FF2B5EF4-FFF2-40B4-BE49-F238E27FC236}">
                <a16:creationId xmlns:a16="http://schemas.microsoft.com/office/drawing/2014/main" xmlns="" id="{651B5222-5A12-4B5D-A371-D9F3EC16C234}"/>
              </a:ext>
            </a:extLst>
          </p:cNvPr>
          <p:cNvSpPr>
            <a:spLocks noChangeShapeType="1"/>
          </p:cNvSpPr>
          <p:nvPr/>
        </p:nvSpPr>
        <p:spPr bwMode="auto">
          <a:xfrm>
            <a:off x="1257300" y="1028700"/>
            <a:ext cx="668655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GB" sz="1350"/>
          </a:p>
        </p:txBody>
      </p:sp>
      <p:sp>
        <p:nvSpPr>
          <p:cNvPr id="25607" name="Text Box 7">
            <a:extLst>
              <a:ext uri="{FF2B5EF4-FFF2-40B4-BE49-F238E27FC236}">
                <a16:creationId xmlns:a16="http://schemas.microsoft.com/office/drawing/2014/main" xmlns="" id="{6C417D1E-3DAB-49B7-AFD5-BC80FCE5813B}"/>
              </a:ext>
            </a:extLst>
          </p:cNvPr>
          <p:cNvSpPr txBox="1">
            <a:spLocks noChangeArrowheads="1"/>
          </p:cNvSpPr>
          <p:nvPr/>
        </p:nvSpPr>
        <p:spPr bwMode="auto">
          <a:xfrm>
            <a:off x="1428751" y="2343151"/>
            <a:ext cx="6184106" cy="322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Slender tubes attaching the kidney to the bladder</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en-US" sz="2250">
                <a:latin typeface="Arial" panose="020B0604020202020204" pitchFamily="34" charset="0"/>
              </a:rPr>
              <a:t>Continuous with the renal pelvis</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en-US" sz="2250">
                <a:latin typeface="Arial" panose="020B0604020202020204" pitchFamily="34" charset="0"/>
              </a:rPr>
              <a:t>Enter the posterior aspect of the bladder</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Runs behind the peritoneum</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Peristalsis aids gravity in urine transport</a:t>
            </a:r>
            <a:endParaRPr lang="en-US" altLang="en-US" sz="2250">
              <a:latin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animEffect transition="in" filter="dissolve">
                                      <p:cBhvr>
                                        <p:cTn id="7" dur="500"/>
                                        <p:tgtEl>
                                          <p:spTgt spid="25602">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5607"/>
                                        </p:tgtEl>
                                        <p:attrNameLst>
                                          <p:attrName>style.visibility</p:attrName>
                                        </p:attrNameLst>
                                      </p:cBhvr>
                                      <p:to>
                                        <p:strVal val="visible"/>
                                      </p:to>
                                    </p:set>
                                    <p:animEffect transition="in" filter="dissolve">
                                      <p:cBhvr>
                                        <p:cTn id="11" dur="500"/>
                                        <p:tgtEl>
                                          <p:spTgt spid="25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autoUpdateAnimBg="0" advAuto="0"/>
      <p:bldP spid="25607" grpId="0" autoUpdateAnimBg="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BEB698A-AFC8-4107-AE42-E7EB5A70FC4A}"/>
              </a:ext>
            </a:extLst>
          </p:cNvPr>
          <p:cNvSpPr/>
          <p:nvPr/>
        </p:nvSpPr>
        <p:spPr>
          <a:xfrm>
            <a:off x="261257" y="1131571"/>
            <a:ext cx="5741126" cy="2354491"/>
          </a:xfrm>
          <a:prstGeom prst="rect">
            <a:avLst/>
          </a:prstGeom>
        </p:spPr>
        <p:txBody>
          <a:bodyPr wrap="square">
            <a:spAutoFit/>
          </a:bodyPr>
          <a:lstStyle/>
          <a:p>
            <a:pPr marL="342900" indent="-342900">
              <a:buFont typeface="Arial" panose="020B0604020202020204" pitchFamily="34" charset="0"/>
              <a:buChar char="•"/>
            </a:pPr>
            <a:r>
              <a:rPr lang="en-GB" sz="2100" dirty="0">
                <a:latin typeface="Noto Naskh Arabic UI"/>
              </a:rPr>
              <a:t>The proximal part of the </a:t>
            </a:r>
          </a:p>
          <a:p>
            <a:r>
              <a:rPr lang="en-GB" sz="2100">
                <a:latin typeface="Noto Naskh Arabic UI"/>
              </a:rPr>
              <a:t>ureters </a:t>
            </a:r>
            <a:endParaRPr lang="en-GB" sz="2100" dirty="0">
              <a:latin typeface="Noto Naskh Arabic UI"/>
            </a:endParaRPr>
          </a:p>
          <a:p>
            <a:r>
              <a:rPr lang="en-GB" sz="2100" dirty="0">
                <a:latin typeface="Noto Naskh Arabic UI"/>
              </a:rPr>
              <a:t> is transitional epithelium</a:t>
            </a:r>
          </a:p>
          <a:p>
            <a:r>
              <a:rPr lang="en-GB" sz="2100" dirty="0">
                <a:latin typeface="Noto Naskh Arabic UI"/>
              </a:rPr>
              <a:t> </a:t>
            </a:r>
          </a:p>
          <a:p>
            <a:pPr marL="342900" indent="-342900">
              <a:buFont typeface="Arial" panose="020B0604020202020204" pitchFamily="34" charset="0"/>
              <a:buChar char="•"/>
            </a:pPr>
            <a:r>
              <a:rPr lang="en-GB" sz="2100" dirty="0">
                <a:latin typeface="Noto Naskh Arabic UI"/>
              </a:rPr>
              <a:t>and the distal part is </a:t>
            </a:r>
          </a:p>
          <a:p>
            <a:r>
              <a:rPr lang="en-GB" sz="2100" dirty="0">
                <a:latin typeface="Noto Naskh Arabic UI"/>
              </a:rPr>
              <a:t>stratified squamous </a:t>
            </a:r>
          </a:p>
          <a:p>
            <a:r>
              <a:rPr lang="en-GB" sz="2100" dirty="0">
                <a:latin typeface="Noto Naskh Arabic UI"/>
              </a:rPr>
              <a:t>epithelium</a:t>
            </a:r>
            <a:endParaRPr lang="en-GB" sz="2100" dirty="0"/>
          </a:p>
        </p:txBody>
      </p:sp>
      <p:pic>
        <p:nvPicPr>
          <p:cNvPr id="1026" name="Picture 2" descr="Ureters and Urinary Bladder: Notes | ditki medical and biological sciences">
            <a:extLst>
              <a:ext uri="{FF2B5EF4-FFF2-40B4-BE49-F238E27FC236}">
                <a16:creationId xmlns:a16="http://schemas.microsoft.com/office/drawing/2014/main" xmlns="" id="{35978A6D-10D0-47AD-B284-FD18F349EF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7986" y="1036864"/>
            <a:ext cx="5143500" cy="4784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471464"/>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6200" y="76200"/>
            <a:ext cx="8991600" cy="6553200"/>
          </a:xfrm>
        </p:spPr>
        <p:txBody>
          <a:bodyPr>
            <a:normAutofit/>
          </a:bodyPr>
          <a:lstStyle/>
          <a:p>
            <a:pPr marL="0" marR="0" algn="just">
              <a:lnSpc>
                <a:spcPct val="150000"/>
              </a:lnSpc>
              <a:spcBef>
                <a:spcPts val="0"/>
              </a:spcBef>
              <a:spcAft>
                <a:spcPts val="1000"/>
              </a:spcAft>
            </a:pPr>
            <a:r>
              <a:rPr lang="en-US" sz="3600" b="1" i="0" dirty="0">
                <a:solidFill>
                  <a:srgbClr val="242021"/>
                </a:solidFill>
                <a:effectLst/>
                <a:latin typeface="Times New Roman"/>
                <a:ea typeface="Calibri"/>
                <a:cs typeface="Arial"/>
              </a:rPr>
              <a:t>Types of glands: </a:t>
            </a:r>
            <a:endParaRPr lang="en-US" sz="2400" dirty="0">
              <a:ea typeface="Calibri"/>
              <a:cs typeface="Arial"/>
            </a:endParaRPr>
          </a:p>
          <a:p>
            <a:pPr lvl="0" algn="just">
              <a:lnSpc>
                <a:spcPct val="150000"/>
              </a:lnSpc>
              <a:spcBef>
                <a:spcPts val="0"/>
              </a:spcBef>
              <a:buClr>
                <a:srgbClr val="0071BB"/>
              </a:buClr>
              <a:buFont typeface="+mj-lt"/>
              <a:buAutoNum type="arabicPeriod"/>
            </a:pPr>
            <a:r>
              <a:rPr lang="en-US" b="1" dirty="0">
                <a:solidFill>
                  <a:srgbClr val="0071BB"/>
                </a:solidFill>
                <a:effectLst/>
                <a:latin typeface="Times New Roman"/>
                <a:ea typeface="Calibri"/>
                <a:cs typeface="Arial"/>
              </a:rPr>
              <a:t>Exocrine glands: </a:t>
            </a:r>
            <a:r>
              <a:rPr lang="en-US" dirty="0">
                <a:solidFill>
                  <a:srgbClr val="242021"/>
                </a:solidFill>
                <a:effectLst/>
                <a:latin typeface="Times New Roman"/>
                <a:ea typeface="Calibri"/>
                <a:cs typeface="Arial"/>
              </a:rPr>
              <a:t>remain connected with the surface epithelium, the connection forming the tubular ducts lined with epithelium that deliver the secreted material where it is used (contain duct). </a:t>
            </a:r>
            <a:endParaRPr lang="en-US" sz="2400" dirty="0">
              <a:ea typeface="Calibri"/>
              <a:cs typeface="Arial"/>
            </a:endParaRPr>
          </a:p>
          <a:p>
            <a:pPr lvl="0" algn="just">
              <a:lnSpc>
                <a:spcPct val="150000"/>
              </a:lnSpc>
              <a:spcBef>
                <a:spcPts val="0"/>
              </a:spcBef>
              <a:spcAft>
                <a:spcPts val="1000"/>
              </a:spcAft>
              <a:buClr>
                <a:srgbClr val="0071BB"/>
              </a:buClr>
              <a:buFont typeface="+mj-lt"/>
              <a:buAutoNum type="arabicPeriod"/>
            </a:pPr>
            <a:r>
              <a:rPr lang="en-US" b="1" dirty="0">
                <a:solidFill>
                  <a:srgbClr val="0071BB"/>
                </a:solidFill>
                <a:effectLst/>
                <a:latin typeface="Times New Roman"/>
                <a:ea typeface="Calibri"/>
                <a:cs typeface="Arial"/>
              </a:rPr>
              <a:t>Endocrine glands: </a:t>
            </a:r>
            <a:r>
              <a:rPr lang="en-US" dirty="0">
                <a:solidFill>
                  <a:srgbClr val="242021"/>
                </a:solidFill>
                <a:effectLst/>
                <a:latin typeface="Times New Roman"/>
                <a:ea typeface="Calibri"/>
                <a:cs typeface="Arial"/>
              </a:rPr>
              <a:t>lose the connection to their original epithelium and therefore lack ducts. Thin-walled blood vessels (capillaries) adjacent to endocrine cells absorb their secreted hormone </a:t>
            </a:r>
            <a:r>
              <a:rPr lang="en-US" b="0" i="0" dirty="0">
                <a:solidFill>
                  <a:srgbClr val="242021"/>
                </a:solidFill>
                <a:effectLst/>
                <a:latin typeface="Times New Roman"/>
                <a:ea typeface="Calibri"/>
                <a:cs typeface="Times New Roman"/>
              </a:rPr>
              <a:t>products for transport in blood to target cells throughout the</a:t>
            </a:r>
            <a:r>
              <a:rPr lang="en-US" dirty="0">
                <a:solidFill>
                  <a:srgbClr val="242021"/>
                </a:solidFill>
                <a:effectLst/>
                <a:latin typeface="Times New Roman"/>
                <a:ea typeface="Calibri"/>
                <a:cs typeface="Arial"/>
              </a:rPr>
              <a:t> </a:t>
            </a:r>
            <a:r>
              <a:rPr lang="en-US" b="0" i="0" dirty="0">
                <a:solidFill>
                  <a:srgbClr val="242021"/>
                </a:solidFill>
                <a:effectLst/>
                <a:latin typeface="Times New Roman"/>
                <a:ea typeface="Calibri"/>
                <a:cs typeface="Times New Roman"/>
              </a:rPr>
              <a:t>body (without duct).</a:t>
            </a:r>
            <a:endParaRPr lang="en-US" sz="2400" dirty="0">
              <a:ea typeface="Calibri"/>
              <a:cs typeface="Arial"/>
            </a:endParaRPr>
          </a:p>
          <a:p>
            <a:endParaRPr lang="en-US" dirty="0"/>
          </a:p>
        </p:txBody>
      </p:sp>
    </p:spTree>
    <p:extLst>
      <p:ext uri="{BB962C8B-B14F-4D97-AF65-F5344CB8AC3E}">
        <p14:creationId xmlns:p14="http://schemas.microsoft.com/office/powerpoint/2010/main" val="29993277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8E1BB4B-739E-4238-97D5-B7FFD8BE90FE}"/>
              </a:ext>
            </a:extLst>
          </p:cNvPr>
          <p:cNvSpPr/>
          <p:nvPr/>
        </p:nvSpPr>
        <p:spPr>
          <a:xfrm>
            <a:off x="561703" y="1633403"/>
            <a:ext cx="6342017" cy="2677656"/>
          </a:xfrm>
          <a:prstGeom prst="rect">
            <a:avLst/>
          </a:prstGeom>
        </p:spPr>
        <p:txBody>
          <a:bodyPr wrap="square">
            <a:spAutoFit/>
          </a:bodyPr>
          <a:lstStyle/>
          <a:p>
            <a:r>
              <a:rPr lang="en-GB" dirty="0">
                <a:latin typeface="Noto Naskh Arabic UI"/>
              </a:rPr>
              <a:t> </a:t>
            </a:r>
            <a:r>
              <a:rPr lang="en-GB" sz="2400" dirty="0">
                <a:latin typeface="Noto Naskh Arabic UI"/>
              </a:rPr>
              <a:t>transitional epithelium mean :</a:t>
            </a:r>
          </a:p>
          <a:p>
            <a:r>
              <a:rPr lang="en-GB" sz="2400" dirty="0">
                <a:solidFill>
                  <a:srgbClr val="FF0000"/>
                </a:solidFill>
                <a:latin typeface="Noto Naskh Arabic UI"/>
              </a:rPr>
              <a:t>it changes from a thicker to a thinner epithelium rapidly to accommodate distention and contraction.</a:t>
            </a:r>
          </a:p>
          <a:p>
            <a:r>
              <a:rPr lang="en-GB" sz="2400" dirty="0">
                <a:latin typeface="Noto Naskh Arabic UI"/>
              </a:rPr>
              <a:t> The surface of the transitional epithelium is covered in a diverse range of cells, including </a:t>
            </a:r>
            <a:r>
              <a:rPr lang="en-GB" sz="2400" dirty="0">
                <a:solidFill>
                  <a:srgbClr val="FF0000"/>
                </a:solidFill>
                <a:latin typeface="Noto Naskh Arabic UI"/>
              </a:rPr>
              <a:t>enormous, dome-shaped umbrella cells</a:t>
            </a:r>
            <a:endParaRPr lang="en-GB" sz="2400" dirty="0">
              <a:solidFill>
                <a:srgbClr val="FF0000"/>
              </a:solidFill>
            </a:endParaRPr>
          </a:p>
        </p:txBody>
      </p:sp>
    </p:spTree>
    <p:extLst>
      <p:ext uri="{BB962C8B-B14F-4D97-AF65-F5344CB8AC3E}">
        <p14:creationId xmlns:p14="http://schemas.microsoft.com/office/powerpoint/2010/main" val="2221189380"/>
      </p:ext>
    </p:extLst>
  </p:cSld>
  <p:clrMapOvr>
    <a:masterClrMapping/>
  </p:clrMapOvr>
  <p:transition spd="slow">
    <p:fade/>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xmlns="" id="{86A85451-9137-4398-8029-7E51AEBC1CA7}"/>
              </a:ext>
            </a:extLst>
          </p:cNvPr>
          <p:cNvSpPr>
            <a:spLocks noChangeArrowheads="1"/>
          </p:cNvSpPr>
          <p:nvPr/>
        </p:nvSpPr>
        <p:spPr bwMode="auto">
          <a:xfrm>
            <a:off x="1428750" y="1085851"/>
            <a:ext cx="6286500" cy="565539"/>
          </a:xfrm>
          <a:prstGeom prst="rect">
            <a:avLst/>
          </a:prstGeom>
          <a:noFill/>
          <a:ln w="9525">
            <a:noFill/>
            <a:miter lim="800000"/>
            <a:headEnd/>
            <a:tailEnd/>
          </a:ln>
        </p:spPr>
        <p:txBody>
          <a:bodyPr>
            <a:spAutoFit/>
          </a:bodyPr>
          <a:lstStyle/>
          <a:p>
            <a:pPr marL="257175" indent="-257175" algn="ctr">
              <a:spcBef>
                <a:spcPct val="20000"/>
              </a:spcBef>
              <a:buClr>
                <a:srgbClr val="339933"/>
              </a:buClr>
              <a:tabLst>
                <a:tab pos="2057400" algn="l"/>
              </a:tabLst>
              <a:defRPr/>
            </a:pPr>
            <a:r>
              <a:rPr lang="en-US" sz="3075" dirty="0">
                <a:solidFill>
                  <a:srgbClr val="000099"/>
                </a:solidFill>
                <a:effectLst>
                  <a:outerShdw blurRad="38100" dist="38100" dir="2700000" algn="tl">
                    <a:srgbClr val="C0C0C0"/>
                  </a:outerShdw>
                </a:effectLst>
                <a:latin typeface="Arial" charset="0"/>
              </a:rPr>
              <a:t>Urinary Bladder</a:t>
            </a:r>
          </a:p>
        </p:txBody>
      </p:sp>
      <p:sp>
        <p:nvSpPr>
          <p:cNvPr id="16387" name="Rectangle 5">
            <a:extLst>
              <a:ext uri="{FF2B5EF4-FFF2-40B4-BE49-F238E27FC236}">
                <a16:creationId xmlns:a16="http://schemas.microsoft.com/office/drawing/2014/main" xmlns="" id="{E6EF7AE3-125B-4630-91A4-87AD13EBAF1B}"/>
              </a:ext>
            </a:extLst>
          </p:cNvPr>
          <p:cNvSpPr>
            <a:spLocks noChangeArrowheads="1"/>
          </p:cNvSpPr>
          <p:nvPr/>
        </p:nvSpPr>
        <p:spPr bwMode="auto">
          <a:xfrm>
            <a:off x="1143000" y="857250"/>
            <a:ext cx="114300" cy="971550"/>
          </a:xfrm>
          <a:prstGeom prst="rect">
            <a:avLst/>
          </a:prstGeom>
          <a:solidFill>
            <a:srgbClr val="009999"/>
          </a:solidFill>
          <a:ln w="25400">
            <a:solidFill>
              <a:srgbClr val="0099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800">
              <a:latin typeface="Times" panose="02020603050405020304" pitchFamily="18" charset="0"/>
            </a:endParaRPr>
          </a:p>
        </p:txBody>
      </p:sp>
      <p:sp>
        <p:nvSpPr>
          <p:cNvPr id="16388" name="Line 6">
            <a:extLst>
              <a:ext uri="{FF2B5EF4-FFF2-40B4-BE49-F238E27FC236}">
                <a16:creationId xmlns:a16="http://schemas.microsoft.com/office/drawing/2014/main" xmlns="" id="{D4C6FA0B-B88E-4D68-A748-2EA3E716040E}"/>
              </a:ext>
            </a:extLst>
          </p:cNvPr>
          <p:cNvSpPr>
            <a:spLocks noChangeShapeType="1"/>
          </p:cNvSpPr>
          <p:nvPr/>
        </p:nvSpPr>
        <p:spPr bwMode="auto">
          <a:xfrm>
            <a:off x="1257300" y="1028700"/>
            <a:ext cx="668655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GB" sz="1350"/>
          </a:p>
        </p:txBody>
      </p:sp>
      <p:sp>
        <p:nvSpPr>
          <p:cNvPr id="26631" name="Text Box 7">
            <a:extLst>
              <a:ext uri="{FF2B5EF4-FFF2-40B4-BE49-F238E27FC236}">
                <a16:creationId xmlns:a16="http://schemas.microsoft.com/office/drawing/2014/main" xmlns="" id="{633F9A6C-A6DA-46A0-B396-AA010DCEF40F}"/>
              </a:ext>
            </a:extLst>
          </p:cNvPr>
          <p:cNvSpPr txBox="1">
            <a:spLocks noChangeArrowheads="1"/>
          </p:cNvSpPr>
          <p:nvPr/>
        </p:nvSpPr>
        <p:spPr bwMode="auto">
          <a:xfrm>
            <a:off x="1428750" y="1885951"/>
            <a:ext cx="6400800" cy="99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Smooth, collapsible, muscular sac</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Temporarily stores urine</a:t>
            </a:r>
            <a:endParaRPr lang="en-US" altLang="en-US" sz="2250">
              <a:latin typeface="Arial" panose="020B0604020202020204" pitchFamily="34" charset="0"/>
            </a:endParaRPr>
          </a:p>
        </p:txBody>
      </p:sp>
      <p:pic>
        <p:nvPicPr>
          <p:cNvPr id="26632" name="Picture 8" descr="1506.jpg                                                       0000AA05KARL's Pocketrans              B81D7FDE:">
            <a:extLst>
              <a:ext uri="{FF2B5EF4-FFF2-40B4-BE49-F238E27FC236}">
                <a16:creationId xmlns:a16="http://schemas.microsoft.com/office/drawing/2014/main" xmlns="" id="{86858C4B-A859-47ED-8E3D-CFE0BD0FD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906"/>
          <a:stretch>
            <a:fillRect/>
          </a:stretch>
        </p:blipFill>
        <p:spPr bwMode="auto">
          <a:xfrm>
            <a:off x="2743200" y="3258741"/>
            <a:ext cx="4157663" cy="245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Effect transition="in" filter="dissolve">
                                      <p:cBhvr>
                                        <p:cTn id="7" dur="500"/>
                                        <p:tgtEl>
                                          <p:spTgt spid="26626">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6631"/>
                                        </p:tgtEl>
                                        <p:attrNameLst>
                                          <p:attrName>style.visibility</p:attrName>
                                        </p:attrNameLst>
                                      </p:cBhvr>
                                      <p:to>
                                        <p:strVal val="visible"/>
                                      </p:to>
                                    </p:set>
                                    <p:animEffect transition="in" filter="dissolve">
                                      <p:cBhvr>
                                        <p:cTn id="11" dur="500"/>
                                        <p:tgtEl>
                                          <p:spTgt spid="26631"/>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6632"/>
                                        </p:tgtEl>
                                        <p:attrNameLst>
                                          <p:attrName>style.visibility</p:attrName>
                                        </p:attrNameLst>
                                      </p:cBhvr>
                                      <p:to>
                                        <p:strVal val="visible"/>
                                      </p:to>
                                    </p:set>
                                    <p:animEffect transition="in" filter="dissolve">
                                      <p:cBhvr>
                                        <p:cTn id="15" dur="500"/>
                                        <p:tgtEl>
                                          <p:spTgt spid="26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autoUpdateAnimBg="0" advAuto="0"/>
      <p:bldP spid="26631" grpId="0" autoUpdateAnimBg="0"/>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xmlns="" id="{D7BE401E-38F7-4207-B9EC-E283600ECE36}"/>
              </a:ext>
            </a:extLst>
          </p:cNvPr>
          <p:cNvSpPr>
            <a:spLocks noChangeArrowheads="1"/>
          </p:cNvSpPr>
          <p:nvPr/>
        </p:nvSpPr>
        <p:spPr bwMode="auto">
          <a:xfrm>
            <a:off x="1428750" y="1085851"/>
            <a:ext cx="6286500" cy="565539"/>
          </a:xfrm>
          <a:prstGeom prst="rect">
            <a:avLst/>
          </a:prstGeom>
          <a:noFill/>
          <a:ln w="9525">
            <a:noFill/>
            <a:miter lim="800000"/>
            <a:headEnd/>
            <a:tailEnd/>
          </a:ln>
        </p:spPr>
        <p:txBody>
          <a:bodyPr>
            <a:spAutoFit/>
          </a:bodyPr>
          <a:lstStyle/>
          <a:p>
            <a:pPr marL="257175" indent="-257175" algn="ctr">
              <a:spcBef>
                <a:spcPct val="20000"/>
              </a:spcBef>
              <a:buClr>
                <a:srgbClr val="339933"/>
              </a:buClr>
              <a:tabLst>
                <a:tab pos="2057400" algn="l"/>
              </a:tabLst>
              <a:defRPr/>
            </a:pPr>
            <a:r>
              <a:rPr lang="en-US" sz="3075">
                <a:solidFill>
                  <a:srgbClr val="000099"/>
                </a:solidFill>
                <a:effectLst>
                  <a:outerShdw blurRad="38100" dist="38100" dir="2700000" algn="tl">
                    <a:srgbClr val="C0C0C0"/>
                  </a:outerShdw>
                </a:effectLst>
                <a:latin typeface="Arial" charset="0"/>
              </a:rPr>
              <a:t>Urinary Bladder</a:t>
            </a:r>
          </a:p>
        </p:txBody>
      </p:sp>
      <p:sp>
        <p:nvSpPr>
          <p:cNvPr id="17411" name="Rectangle 5">
            <a:extLst>
              <a:ext uri="{FF2B5EF4-FFF2-40B4-BE49-F238E27FC236}">
                <a16:creationId xmlns:a16="http://schemas.microsoft.com/office/drawing/2014/main" xmlns="" id="{BD3B104E-B21E-4B8A-B543-EA974893D86B}"/>
              </a:ext>
            </a:extLst>
          </p:cNvPr>
          <p:cNvSpPr>
            <a:spLocks noChangeArrowheads="1"/>
          </p:cNvSpPr>
          <p:nvPr/>
        </p:nvSpPr>
        <p:spPr bwMode="auto">
          <a:xfrm>
            <a:off x="1143000" y="857250"/>
            <a:ext cx="114300" cy="971550"/>
          </a:xfrm>
          <a:prstGeom prst="rect">
            <a:avLst/>
          </a:prstGeom>
          <a:solidFill>
            <a:srgbClr val="009999"/>
          </a:solidFill>
          <a:ln w="25400">
            <a:solidFill>
              <a:srgbClr val="0099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800">
              <a:latin typeface="Times" panose="02020603050405020304" pitchFamily="18" charset="0"/>
            </a:endParaRPr>
          </a:p>
        </p:txBody>
      </p:sp>
      <p:sp>
        <p:nvSpPr>
          <p:cNvPr id="17412" name="Line 6">
            <a:extLst>
              <a:ext uri="{FF2B5EF4-FFF2-40B4-BE49-F238E27FC236}">
                <a16:creationId xmlns:a16="http://schemas.microsoft.com/office/drawing/2014/main" xmlns="" id="{51D9B887-30FC-4DD7-BE32-57A51870FCE7}"/>
              </a:ext>
            </a:extLst>
          </p:cNvPr>
          <p:cNvSpPr>
            <a:spLocks noChangeShapeType="1"/>
          </p:cNvSpPr>
          <p:nvPr/>
        </p:nvSpPr>
        <p:spPr bwMode="auto">
          <a:xfrm>
            <a:off x="1257300" y="1028700"/>
            <a:ext cx="668655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GB" sz="1350"/>
          </a:p>
        </p:txBody>
      </p:sp>
      <p:sp>
        <p:nvSpPr>
          <p:cNvPr id="27655" name="Text Box 7">
            <a:extLst>
              <a:ext uri="{FF2B5EF4-FFF2-40B4-BE49-F238E27FC236}">
                <a16:creationId xmlns:a16="http://schemas.microsoft.com/office/drawing/2014/main" xmlns="" id="{4027C34A-18D8-4A13-9D5A-208F64F5ADAF}"/>
              </a:ext>
            </a:extLst>
          </p:cNvPr>
          <p:cNvSpPr txBox="1">
            <a:spLocks noChangeArrowheads="1"/>
          </p:cNvSpPr>
          <p:nvPr/>
        </p:nvSpPr>
        <p:spPr bwMode="auto">
          <a:xfrm>
            <a:off x="1428750" y="1828800"/>
            <a:ext cx="6400800" cy="14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Trigone – three openings</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en-US" sz="2250">
                <a:latin typeface="Arial" panose="020B0604020202020204" pitchFamily="34" charset="0"/>
              </a:rPr>
              <a:t>Two from the ureters</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en-US" sz="2250">
                <a:latin typeface="Arial" panose="020B0604020202020204" pitchFamily="34" charset="0"/>
              </a:rPr>
              <a:t>One to the urethrea</a:t>
            </a:r>
          </a:p>
        </p:txBody>
      </p:sp>
      <p:pic>
        <p:nvPicPr>
          <p:cNvPr id="17414" name="Picture 8" descr="1506.jpg                                                       0000AA05KARL's Pocketrans              B81D7FDE:">
            <a:extLst>
              <a:ext uri="{FF2B5EF4-FFF2-40B4-BE49-F238E27FC236}">
                <a16:creationId xmlns:a16="http://schemas.microsoft.com/office/drawing/2014/main" xmlns="" id="{DDEEC3B4-FFBB-41FA-98D8-DA5146A4A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906"/>
          <a:stretch>
            <a:fillRect/>
          </a:stretch>
        </p:blipFill>
        <p:spPr bwMode="auto">
          <a:xfrm>
            <a:off x="2743200" y="3258741"/>
            <a:ext cx="4157663" cy="245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7655"/>
                                        </p:tgtEl>
                                        <p:attrNameLst>
                                          <p:attrName>style.visibility</p:attrName>
                                        </p:attrNameLst>
                                      </p:cBhvr>
                                      <p:to>
                                        <p:strVal val="visible"/>
                                      </p:to>
                                    </p:set>
                                    <p:animEffect transition="in" filter="dissolve">
                                      <p:cBhvr>
                                        <p:cTn id="7"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autoUpdateAnimBg="0"/>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xmlns="" id="{802C4444-F7E9-4621-9C0E-165B9659DA6F}"/>
              </a:ext>
            </a:extLst>
          </p:cNvPr>
          <p:cNvSpPr>
            <a:spLocks noChangeArrowheads="1"/>
          </p:cNvSpPr>
          <p:nvPr/>
        </p:nvSpPr>
        <p:spPr bwMode="auto">
          <a:xfrm>
            <a:off x="1428750" y="1085851"/>
            <a:ext cx="6286500" cy="565539"/>
          </a:xfrm>
          <a:prstGeom prst="rect">
            <a:avLst/>
          </a:prstGeom>
          <a:noFill/>
          <a:ln w="9525">
            <a:noFill/>
            <a:miter lim="800000"/>
            <a:headEnd/>
            <a:tailEnd/>
          </a:ln>
        </p:spPr>
        <p:txBody>
          <a:bodyPr>
            <a:spAutoFit/>
          </a:bodyPr>
          <a:lstStyle/>
          <a:p>
            <a:pPr marL="257175" indent="-257175" algn="ctr">
              <a:spcBef>
                <a:spcPct val="20000"/>
              </a:spcBef>
              <a:buClr>
                <a:srgbClr val="339933"/>
              </a:buClr>
              <a:tabLst>
                <a:tab pos="2057400" algn="l"/>
              </a:tabLst>
              <a:defRPr/>
            </a:pPr>
            <a:r>
              <a:rPr lang="en-US" sz="3075">
                <a:solidFill>
                  <a:srgbClr val="000099"/>
                </a:solidFill>
                <a:effectLst>
                  <a:outerShdw blurRad="38100" dist="38100" dir="2700000" algn="tl">
                    <a:srgbClr val="C0C0C0"/>
                  </a:outerShdw>
                </a:effectLst>
                <a:latin typeface="Arial" charset="0"/>
              </a:rPr>
              <a:t>Urinary Bladder Wall</a:t>
            </a:r>
          </a:p>
        </p:txBody>
      </p:sp>
      <p:sp>
        <p:nvSpPr>
          <p:cNvPr id="18435" name="Rectangle 5">
            <a:extLst>
              <a:ext uri="{FF2B5EF4-FFF2-40B4-BE49-F238E27FC236}">
                <a16:creationId xmlns:a16="http://schemas.microsoft.com/office/drawing/2014/main" xmlns="" id="{488C0A2D-B2A4-439C-9827-A3EA9B2CECEE}"/>
              </a:ext>
            </a:extLst>
          </p:cNvPr>
          <p:cNvSpPr>
            <a:spLocks noChangeArrowheads="1"/>
          </p:cNvSpPr>
          <p:nvPr/>
        </p:nvSpPr>
        <p:spPr bwMode="auto">
          <a:xfrm>
            <a:off x="1143000" y="857250"/>
            <a:ext cx="114300" cy="971550"/>
          </a:xfrm>
          <a:prstGeom prst="rect">
            <a:avLst/>
          </a:prstGeom>
          <a:solidFill>
            <a:srgbClr val="009999"/>
          </a:solidFill>
          <a:ln w="25400">
            <a:solidFill>
              <a:srgbClr val="0099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800">
              <a:latin typeface="Times" panose="02020603050405020304" pitchFamily="18" charset="0"/>
            </a:endParaRPr>
          </a:p>
        </p:txBody>
      </p:sp>
      <p:sp>
        <p:nvSpPr>
          <p:cNvPr id="18436" name="Line 6">
            <a:extLst>
              <a:ext uri="{FF2B5EF4-FFF2-40B4-BE49-F238E27FC236}">
                <a16:creationId xmlns:a16="http://schemas.microsoft.com/office/drawing/2014/main" xmlns="" id="{5B519EA0-CC75-4743-894E-990773F7D87A}"/>
              </a:ext>
            </a:extLst>
          </p:cNvPr>
          <p:cNvSpPr>
            <a:spLocks noChangeShapeType="1"/>
          </p:cNvSpPr>
          <p:nvPr/>
        </p:nvSpPr>
        <p:spPr bwMode="auto">
          <a:xfrm>
            <a:off x="1257300" y="1028700"/>
            <a:ext cx="668655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GB" sz="1350"/>
          </a:p>
        </p:txBody>
      </p:sp>
      <p:sp>
        <p:nvSpPr>
          <p:cNvPr id="28679" name="Text Box 7">
            <a:extLst>
              <a:ext uri="{FF2B5EF4-FFF2-40B4-BE49-F238E27FC236}">
                <a16:creationId xmlns:a16="http://schemas.microsoft.com/office/drawing/2014/main" xmlns="" id="{B5937A03-2007-41C3-B62E-A161F8574555}"/>
              </a:ext>
            </a:extLst>
          </p:cNvPr>
          <p:cNvSpPr txBox="1">
            <a:spLocks noChangeArrowheads="1"/>
          </p:cNvSpPr>
          <p:nvPr/>
        </p:nvSpPr>
        <p:spPr bwMode="auto">
          <a:xfrm>
            <a:off x="1428751" y="2237185"/>
            <a:ext cx="6184106" cy="225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550" dirty="0">
                <a:latin typeface="Arial" panose="020B0604020202020204" pitchFamily="34" charset="0"/>
              </a:rPr>
              <a:t>Three layers of smooth muscle (detrusor muscle)</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550" dirty="0">
                <a:latin typeface="Arial" panose="020B0604020202020204" pitchFamily="34" charset="0"/>
              </a:rPr>
              <a:t>Mucosa made of transitional epithelium</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550" dirty="0">
                <a:latin typeface="Arial" panose="020B0604020202020204" pitchFamily="34" charset="0"/>
              </a:rPr>
              <a:t>Walls are thick and folded in an empty bladder</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dissolve">
                                      <p:cBhvr>
                                        <p:cTn id="7" dur="500"/>
                                        <p:tgtEl>
                                          <p:spTgt spid="28674">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8679"/>
                                        </p:tgtEl>
                                        <p:attrNameLst>
                                          <p:attrName>style.visibility</p:attrName>
                                        </p:attrNameLst>
                                      </p:cBhvr>
                                      <p:to>
                                        <p:strVal val="visible"/>
                                      </p:to>
                                    </p:set>
                                    <p:animEffect transition="in" filter="dissolve">
                                      <p:cBhvr>
                                        <p:cTn id="11" dur="500"/>
                                        <p:tgtEl>
                                          <p:spTgt spid="2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advAuto="0"/>
      <p:bldP spid="28679" grpId="0" autoUpdateAnimBg="0"/>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899B29F-19C5-4841-9B7D-854163161171}"/>
              </a:ext>
            </a:extLst>
          </p:cNvPr>
          <p:cNvPicPr>
            <a:picLocks noChangeAspect="1"/>
          </p:cNvPicPr>
          <p:nvPr/>
        </p:nvPicPr>
        <p:blipFill>
          <a:blip r:embed="rId2"/>
          <a:stretch>
            <a:fillRect/>
          </a:stretch>
        </p:blipFill>
        <p:spPr>
          <a:xfrm>
            <a:off x="2846065" y="1066256"/>
            <a:ext cx="3255928" cy="4725488"/>
          </a:xfrm>
          <a:prstGeom prst="rect">
            <a:avLst/>
          </a:prstGeom>
        </p:spPr>
      </p:pic>
    </p:spTree>
    <p:extLst>
      <p:ext uri="{BB962C8B-B14F-4D97-AF65-F5344CB8AC3E}">
        <p14:creationId xmlns:p14="http://schemas.microsoft.com/office/powerpoint/2010/main" val="955715177"/>
      </p:ext>
    </p:extLst>
  </p:cSld>
  <p:clrMapOvr>
    <a:masterClrMapping/>
  </p:clrMapOvr>
  <p:transition spd="slow">
    <p:fade/>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xmlns="" id="{5A5F7B4E-17FD-409A-9F1E-D686FD597158}"/>
              </a:ext>
            </a:extLst>
          </p:cNvPr>
          <p:cNvSpPr>
            <a:spLocks noChangeArrowheads="1"/>
          </p:cNvSpPr>
          <p:nvPr/>
        </p:nvSpPr>
        <p:spPr bwMode="auto">
          <a:xfrm>
            <a:off x="1428750" y="1085851"/>
            <a:ext cx="6286500" cy="565539"/>
          </a:xfrm>
          <a:prstGeom prst="rect">
            <a:avLst/>
          </a:prstGeom>
          <a:noFill/>
          <a:ln w="9525">
            <a:noFill/>
            <a:miter lim="800000"/>
            <a:headEnd/>
            <a:tailEnd/>
          </a:ln>
        </p:spPr>
        <p:txBody>
          <a:bodyPr>
            <a:spAutoFit/>
          </a:bodyPr>
          <a:lstStyle/>
          <a:p>
            <a:pPr marL="257175" indent="-257175" algn="ctr">
              <a:spcBef>
                <a:spcPct val="20000"/>
              </a:spcBef>
              <a:buClr>
                <a:srgbClr val="339933"/>
              </a:buClr>
              <a:tabLst>
                <a:tab pos="2057400" algn="l"/>
              </a:tabLst>
              <a:defRPr/>
            </a:pPr>
            <a:r>
              <a:rPr lang="en-US" sz="3075" dirty="0">
                <a:solidFill>
                  <a:srgbClr val="000099"/>
                </a:solidFill>
                <a:effectLst>
                  <a:outerShdw blurRad="38100" dist="38100" dir="2700000" algn="tl">
                    <a:srgbClr val="C0C0C0"/>
                  </a:outerShdw>
                </a:effectLst>
                <a:latin typeface="Arial" charset="0"/>
              </a:rPr>
              <a:t>Urethra</a:t>
            </a:r>
          </a:p>
        </p:txBody>
      </p:sp>
      <p:sp>
        <p:nvSpPr>
          <p:cNvPr id="19459" name="Rectangle 5">
            <a:extLst>
              <a:ext uri="{FF2B5EF4-FFF2-40B4-BE49-F238E27FC236}">
                <a16:creationId xmlns:a16="http://schemas.microsoft.com/office/drawing/2014/main" xmlns="" id="{8EB92FCB-86B0-4B6D-9710-40C20C4C3B69}"/>
              </a:ext>
            </a:extLst>
          </p:cNvPr>
          <p:cNvSpPr>
            <a:spLocks noChangeArrowheads="1"/>
          </p:cNvSpPr>
          <p:nvPr/>
        </p:nvSpPr>
        <p:spPr bwMode="auto">
          <a:xfrm>
            <a:off x="1143000" y="857250"/>
            <a:ext cx="114300" cy="971550"/>
          </a:xfrm>
          <a:prstGeom prst="rect">
            <a:avLst/>
          </a:prstGeom>
          <a:solidFill>
            <a:srgbClr val="009999"/>
          </a:solidFill>
          <a:ln w="25400">
            <a:solidFill>
              <a:srgbClr val="0099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800">
              <a:latin typeface="Times" panose="02020603050405020304" pitchFamily="18" charset="0"/>
            </a:endParaRPr>
          </a:p>
        </p:txBody>
      </p:sp>
      <p:sp>
        <p:nvSpPr>
          <p:cNvPr id="19460" name="Line 6">
            <a:extLst>
              <a:ext uri="{FF2B5EF4-FFF2-40B4-BE49-F238E27FC236}">
                <a16:creationId xmlns:a16="http://schemas.microsoft.com/office/drawing/2014/main" xmlns="" id="{E1C294F2-4831-48DD-B8D2-4F8ACB640B00}"/>
              </a:ext>
            </a:extLst>
          </p:cNvPr>
          <p:cNvSpPr>
            <a:spLocks noChangeShapeType="1"/>
          </p:cNvSpPr>
          <p:nvPr/>
        </p:nvSpPr>
        <p:spPr bwMode="auto">
          <a:xfrm>
            <a:off x="1257300" y="1028700"/>
            <a:ext cx="6686550" cy="0"/>
          </a:xfrm>
          <a:prstGeom prst="line">
            <a:avLst/>
          </a:prstGeom>
          <a:noFill/>
          <a:ln w="38100">
            <a:solidFill>
              <a:srgbClr val="009999"/>
            </a:solidFill>
            <a:round/>
            <a:headEnd/>
            <a:tailEnd/>
          </a:ln>
          <a:extLst>
            <a:ext uri="{909E8E84-426E-40DD-AFC4-6F175D3DCCD1}">
              <a14:hiddenFill xmlns:a14="http://schemas.microsoft.com/office/drawing/2010/main">
                <a:noFill/>
              </a14:hiddenFill>
            </a:ext>
          </a:extLst>
        </p:spPr>
        <p:txBody>
          <a:bodyPr wrap="none" anchor="ctr"/>
          <a:lstStyle/>
          <a:p>
            <a:endParaRPr lang="en-GB" sz="1350"/>
          </a:p>
        </p:txBody>
      </p:sp>
      <p:sp>
        <p:nvSpPr>
          <p:cNvPr id="29703" name="Text Box 7">
            <a:extLst>
              <a:ext uri="{FF2B5EF4-FFF2-40B4-BE49-F238E27FC236}">
                <a16:creationId xmlns:a16="http://schemas.microsoft.com/office/drawing/2014/main" xmlns="" id="{3C3A7504-DDEF-4C5F-B815-D186F2CF247C}"/>
              </a:ext>
            </a:extLst>
          </p:cNvPr>
          <p:cNvSpPr txBox="1">
            <a:spLocks noChangeArrowheads="1"/>
          </p:cNvSpPr>
          <p:nvPr/>
        </p:nvSpPr>
        <p:spPr bwMode="auto">
          <a:xfrm>
            <a:off x="1428751" y="2241948"/>
            <a:ext cx="618410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687388" indent="-230188">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Thin-walled tube that carries urine from the bladder to the outside of the body by peristalsis</a:t>
            </a:r>
          </a:p>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550">
                <a:latin typeface="Arial" panose="020B0604020202020204" pitchFamily="34" charset="0"/>
              </a:rPr>
              <a:t>Release of urine is controlled by two sphincters</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en-US" sz="2250">
                <a:latin typeface="Arial" panose="020B0604020202020204" pitchFamily="34" charset="0"/>
              </a:rPr>
              <a:t>Internal urethral sphincter (involuntary)</a:t>
            </a:r>
          </a:p>
          <a:p>
            <a:pPr lvl="1" eaLnBrk="1" hangingPunct="1">
              <a:lnSpc>
                <a:spcPct val="90000"/>
              </a:lnSpc>
              <a:spcBef>
                <a:spcPct val="0"/>
              </a:spcBef>
              <a:spcAft>
                <a:spcPct val="50000"/>
              </a:spcAft>
              <a:buClr>
                <a:srgbClr val="FF6600"/>
              </a:buClr>
              <a:buFont typeface="Symbol" panose="05050102010706020507" pitchFamily="18" charset="2"/>
              <a:buChar char="·"/>
            </a:pPr>
            <a:r>
              <a:rPr lang="en-US" altLang="en-US" sz="2250">
                <a:latin typeface="Arial" panose="020B0604020202020204" pitchFamily="34" charset="0"/>
              </a:rPr>
              <a:t>External urethral sphincter (voluntary)</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animEffect transition="in" filter="dissolve">
                                      <p:cBhvr>
                                        <p:cTn id="7" dur="500"/>
                                        <p:tgtEl>
                                          <p:spTgt spid="29698">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9703"/>
                                        </p:tgtEl>
                                        <p:attrNameLst>
                                          <p:attrName>style.visibility</p:attrName>
                                        </p:attrNameLst>
                                      </p:cBhvr>
                                      <p:to>
                                        <p:strVal val="visible"/>
                                      </p:to>
                                    </p:set>
                                    <p:animEffect transition="in" filter="dissolve">
                                      <p:cBhvr>
                                        <p:cTn id="11" dur="500"/>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autoUpdateAnimBg="0" advAuto="0"/>
      <p:bldP spid="29703" grpId="0" autoUpdateAnimBg="0"/>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5089A5F-DDE6-4DB4-B923-1751974852DF}"/>
              </a:ext>
            </a:extLst>
          </p:cNvPr>
          <p:cNvPicPr>
            <a:picLocks noChangeAspect="1"/>
          </p:cNvPicPr>
          <p:nvPr/>
        </p:nvPicPr>
        <p:blipFill>
          <a:blip r:embed="rId2"/>
          <a:stretch>
            <a:fillRect/>
          </a:stretch>
        </p:blipFill>
        <p:spPr>
          <a:xfrm>
            <a:off x="1738380" y="1203434"/>
            <a:ext cx="5093494" cy="4248573"/>
          </a:xfrm>
          <a:prstGeom prst="rect">
            <a:avLst/>
          </a:prstGeom>
        </p:spPr>
      </p:pic>
    </p:spTree>
    <p:extLst>
      <p:ext uri="{BB962C8B-B14F-4D97-AF65-F5344CB8AC3E}">
        <p14:creationId xmlns:p14="http://schemas.microsoft.com/office/powerpoint/2010/main" val="1816534426"/>
      </p:ext>
    </p:extLst>
  </p:cSld>
  <p:clrMapOvr>
    <a:masterClrMapping/>
  </p:clrMapOvr>
  <p:transition spd="slow">
    <p:fade/>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D05C515-25B8-40A9-B576-CBC7A3C57AAD}"/>
              </a:ext>
            </a:extLst>
          </p:cNvPr>
          <p:cNvSpPr/>
          <p:nvPr/>
        </p:nvSpPr>
        <p:spPr>
          <a:xfrm>
            <a:off x="555173" y="2170067"/>
            <a:ext cx="3931920" cy="1523494"/>
          </a:xfrm>
          <a:prstGeom prst="rect">
            <a:avLst/>
          </a:prstGeom>
        </p:spPr>
        <p:txBody>
          <a:bodyPr wrap="square">
            <a:spAutoFit/>
          </a:bodyPr>
          <a:lstStyle/>
          <a:p>
            <a:r>
              <a:rPr lang="en-GB" b="1" i="1" dirty="0">
                <a:solidFill>
                  <a:srgbClr val="C10000"/>
                </a:solidFill>
                <a:latin typeface="Calibri,BoldItalic"/>
              </a:rPr>
              <a:t>Cells of the Immune System</a:t>
            </a:r>
          </a:p>
          <a:p>
            <a:r>
              <a:rPr lang="en-GB" sz="1500" dirty="0">
                <a:solidFill>
                  <a:srgbClr val="000000"/>
                </a:solidFill>
                <a:latin typeface="Calibri" panose="020F0502020204030204" pitchFamily="34" charset="0"/>
              </a:rPr>
              <a:t>The primary cells that participate in the immune response are: </a:t>
            </a:r>
            <a:r>
              <a:rPr lang="en-GB" sz="1500" b="1" i="1" dirty="0">
                <a:solidFill>
                  <a:srgbClr val="000000"/>
                </a:solidFill>
                <a:latin typeface="Calibri,BoldItalic"/>
              </a:rPr>
              <a:t>Lymphocytes</a:t>
            </a:r>
            <a:r>
              <a:rPr lang="en-GB" sz="1500" dirty="0">
                <a:solidFill>
                  <a:srgbClr val="000000"/>
                </a:solidFill>
                <a:latin typeface="Calibri" panose="020F0502020204030204" pitchFamily="34" charset="0"/>
              </a:rPr>
              <a:t>,</a:t>
            </a:r>
          </a:p>
          <a:p>
            <a:r>
              <a:rPr lang="en-GB" sz="1500" b="1" i="1" dirty="0">
                <a:solidFill>
                  <a:srgbClr val="000000"/>
                </a:solidFill>
                <a:latin typeface="Calibri,BoldItalic"/>
              </a:rPr>
              <a:t>Plasma Cells</a:t>
            </a:r>
            <a:r>
              <a:rPr lang="en-GB" sz="1500" dirty="0">
                <a:solidFill>
                  <a:srgbClr val="000000"/>
                </a:solidFill>
                <a:latin typeface="Calibri" panose="020F0502020204030204" pitchFamily="34" charset="0"/>
              </a:rPr>
              <a:t>, </a:t>
            </a:r>
            <a:r>
              <a:rPr lang="en-GB" sz="1500" b="1" i="1" dirty="0">
                <a:solidFill>
                  <a:srgbClr val="000000"/>
                </a:solidFill>
                <a:latin typeface="Calibri,BoldItalic"/>
              </a:rPr>
              <a:t>Mast Cells</a:t>
            </a:r>
            <a:r>
              <a:rPr lang="en-GB" sz="1500" dirty="0">
                <a:solidFill>
                  <a:srgbClr val="000000"/>
                </a:solidFill>
                <a:latin typeface="Calibri" panose="020F0502020204030204" pitchFamily="34" charset="0"/>
              </a:rPr>
              <a:t>, </a:t>
            </a:r>
            <a:r>
              <a:rPr lang="en-GB" sz="1500" b="1" i="1" dirty="0">
                <a:solidFill>
                  <a:srgbClr val="000000"/>
                </a:solidFill>
                <a:latin typeface="Calibri,BoldItalic"/>
              </a:rPr>
              <a:t>Neutrophils</a:t>
            </a:r>
            <a:r>
              <a:rPr lang="en-GB" sz="1500" dirty="0">
                <a:solidFill>
                  <a:srgbClr val="000000"/>
                </a:solidFill>
                <a:latin typeface="Calibri" panose="020F0502020204030204" pitchFamily="34" charset="0"/>
              </a:rPr>
              <a:t>, </a:t>
            </a:r>
            <a:r>
              <a:rPr lang="en-GB" sz="1500" b="1" i="1" dirty="0">
                <a:solidFill>
                  <a:srgbClr val="000000"/>
                </a:solidFill>
                <a:latin typeface="Calibri,BoldItalic"/>
              </a:rPr>
              <a:t>Eosinophils</a:t>
            </a:r>
            <a:r>
              <a:rPr lang="en-GB" sz="1500" dirty="0">
                <a:solidFill>
                  <a:srgbClr val="000000"/>
                </a:solidFill>
                <a:latin typeface="Calibri" panose="020F0502020204030204" pitchFamily="34" charset="0"/>
              </a:rPr>
              <a:t>, and cells of the </a:t>
            </a:r>
            <a:r>
              <a:rPr lang="en-GB" sz="1500" b="1" i="1" dirty="0">
                <a:solidFill>
                  <a:srgbClr val="000000"/>
                </a:solidFill>
                <a:latin typeface="Calibri,BoldItalic"/>
              </a:rPr>
              <a:t>Mononuclear</a:t>
            </a:r>
          </a:p>
          <a:p>
            <a:r>
              <a:rPr lang="en-GB" sz="1500" b="1" i="1" dirty="0">
                <a:solidFill>
                  <a:srgbClr val="000000"/>
                </a:solidFill>
                <a:latin typeface="Calibri,BoldItalic"/>
              </a:rPr>
              <a:t>Phagocyte System</a:t>
            </a:r>
            <a:r>
              <a:rPr lang="en-GB" sz="1500" dirty="0">
                <a:solidFill>
                  <a:srgbClr val="000000"/>
                </a:solidFill>
                <a:latin typeface="Calibri" panose="020F0502020204030204" pitchFamily="34" charset="0"/>
              </a:rPr>
              <a:t>.</a:t>
            </a:r>
            <a:endParaRPr lang="en-GB" sz="1500" dirty="0"/>
          </a:p>
        </p:txBody>
      </p:sp>
      <p:sp>
        <p:nvSpPr>
          <p:cNvPr id="3" name="Text Box 7">
            <a:extLst>
              <a:ext uri="{FF2B5EF4-FFF2-40B4-BE49-F238E27FC236}">
                <a16:creationId xmlns:a16="http://schemas.microsoft.com/office/drawing/2014/main" xmlns="" id="{B3253B09-D46C-4812-9529-930966999573}"/>
              </a:ext>
            </a:extLst>
          </p:cNvPr>
          <p:cNvSpPr txBox="1">
            <a:spLocks noChangeArrowheads="1"/>
          </p:cNvSpPr>
          <p:nvPr/>
        </p:nvSpPr>
        <p:spPr bwMode="auto">
          <a:xfrm>
            <a:off x="938894" y="1675483"/>
            <a:ext cx="6184106" cy="44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ct val="50000"/>
              </a:spcAft>
              <a:buClr>
                <a:srgbClr val="FF6600"/>
              </a:buClr>
              <a:buFont typeface="Symbol" panose="05050102010706020507" pitchFamily="18" charset="2"/>
              <a:buChar char="·"/>
            </a:pPr>
            <a:r>
              <a:rPr lang="en-US" altLang="en-US" sz="2550" dirty="0">
                <a:latin typeface="Arial" panose="020B0604020202020204" pitchFamily="34" charset="0"/>
              </a:rPr>
              <a:t>Lymphoid system </a:t>
            </a:r>
            <a:endParaRPr lang="en-US" altLang="en-US" sz="2250" dirty="0">
              <a:latin typeface="Arial" panose="020B0604020202020204" pitchFamily="34" charset="0"/>
            </a:endParaRPr>
          </a:p>
        </p:txBody>
      </p:sp>
      <p:pic>
        <p:nvPicPr>
          <p:cNvPr id="4" name="Picture 3">
            <a:extLst>
              <a:ext uri="{FF2B5EF4-FFF2-40B4-BE49-F238E27FC236}">
                <a16:creationId xmlns:a16="http://schemas.microsoft.com/office/drawing/2014/main" xmlns="" id="{3598B4C5-3E48-4759-A1A7-20FC07DAA720}"/>
              </a:ext>
            </a:extLst>
          </p:cNvPr>
          <p:cNvPicPr>
            <a:picLocks noChangeAspect="1"/>
          </p:cNvPicPr>
          <p:nvPr/>
        </p:nvPicPr>
        <p:blipFill>
          <a:blip r:embed="rId2"/>
          <a:stretch>
            <a:fillRect/>
          </a:stretch>
        </p:blipFill>
        <p:spPr>
          <a:xfrm>
            <a:off x="4869647" y="1124391"/>
            <a:ext cx="2752531" cy="4670619"/>
          </a:xfrm>
          <a:prstGeom prst="rect">
            <a:avLst/>
          </a:prstGeom>
        </p:spPr>
      </p:pic>
    </p:spTree>
    <p:extLst>
      <p:ext uri="{BB962C8B-B14F-4D97-AF65-F5344CB8AC3E}">
        <p14:creationId xmlns:p14="http://schemas.microsoft.com/office/powerpoint/2010/main" val="16306062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10322EB-DD0A-4C8E-8B3F-F03FB74583F9}"/>
              </a:ext>
            </a:extLst>
          </p:cNvPr>
          <p:cNvSpPr/>
          <p:nvPr/>
        </p:nvSpPr>
        <p:spPr>
          <a:xfrm>
            <a:off x="685800" y="1330195"/>
            <a:ext cx="6407332" cy="2585323"/>
          </a:xfrm>
          <a:prstGeom prst="rect">
            <a:avLst/>
          </a:prstGeom>
        </p:spPr>
        <p:txBody>
          <a:bodyPr wrap="square">
            <a:spAutoFit/>
          </a:bodyPr>
          <a:lstStyle/>
          <a:p>
            <a:r>
              <a:rPr lang="en-GB" dirty="0"/>
              <a:t>The cells of the immune system are:</a:t>
            </a:r>
          </a:p>
          <a:p>
            <a:pPr marL="257175" indent="-257175">
              <a:buAutoNum type="arabicParenBoth"/>
            </a:pPr>
            <a:r>
              <a:rPr lang="en-GB" dirty="0"/>
              <a:t>Distributed throughout the body in the blood, lymph, and epithelial and C.T</a:t>
            </a:r>
          </a:p>
          <a:p>
            <a:pPr marL="257175" indent="-257175">
              <a:buAutoNum type="arabicParenBoth"/>
            </a:pPr>
            <a:r>
              <a:rPr lang="en-GB" dirty="0"/>
              <a:t>Arranged in small spherical nodules called lymphoid nodules found in connective tissues and inside several organs</a:t>
            </a:r>
          </a:p>
          <a:p>
            <a:r>
              <a:rPr lang="en-GB" dirty="0"/>
              <a:t>(3) Organized in larger lymphoid organs—the lymph nodes, the</a:t>
            </a:r>
          </a:p>
          <a:p>
            <a:r>
              <a:rPr lang="en-GB" dirty="0"/>
              <a:t>spleen, the thymus, and the bone marrow.</a:t>
            </a:r>
          </a:p>
        </p:txBody>
      </p:sp>
      <p:sp>
        <p:nvSpPr>
          <p:cNvPr id="3" name="Rectangle 2">
            <a:extLst>
              <a:ext uri="{FF2B5EF4-FFF2-40B4-BE49-F238E27FC236}">
                <a16:creationId xmlns:a16="http://schemas.microsoft.com/office/drawing/2014/main" xmlns="" id="{FC97C500-FC95-467A-983E-44C4BC841EDF}"/>
              </a:ext>
            </a:extLst>
          </p:cNvPr>
          <p:cNvSpPr/>
          <p:nvPr/>
        </p:nvSpPr>
        <p:spPr>
          <a:xfrm>
            <a:off x="633547" y="3519564"/>
            <a:ext cx="6466115" cy="1754326"/>
          </a:xfrm>
          <a:prstGeom prst="rect">
            <a:avLst/>
          </a:prstGeom>
        </p:spPr>
        <p:txBody>
          <a:bodyPr wrap="square">
            <a:spAutoFit/>
          </a:bodyPr>
          <a:lstStyle/>
          <a:p>
            <a:r>
              <a:rPr lang="en-GB" dirty="0">
                <a:latin typeface="Calibri" panose="020F0502020204030204" pitchFamily="34" charset="0"/>
              </a:rPr>
              <a:t>The tonsils </a:t>
            </a:r>
          </a:p>
          <a:p>
            <a:r>
              <a:rPr lang="en-GB" dirty="0">
                <a:latin typeface="Calibri" panose="020F0502020204030204" pitchFamily="34" charset="0"/>
              </a:rPr>
              <a:t>constitute a lymphoid tissue that lies beneath, and in contact with, the epithelium of the initial portion of the digestive tract. Depending on their location,</a:t>
            </a:r>
          </a:p>
          <a:p>
            <a:r>
              <a:rPr lang="en-GB" dirty="0">
                <a:latin typeface="Calibri" panose="020F0502020204030204" pitchFamily="34" charset="0"/>
              </a:rPr>
              <a:t>tonsils in the mouth and pharynx are called </a:t>
            </a:r>
            <a:r>
              <a:rPr lang="en-GB" b="1" i="1" dirty="0">
                <a:latin typeface="Calibri,BoldItalic"/>
              </a:rPr>
              <a:t>palatine</a:t>
            </a:r>
            <a:r>
              <a:rPr lang="en-GB" dirty="0">
                <a:latin typeface="Calibri" panose="020F0502020204030204" pitchFamily="34" charset="0"/>
              </a:rPr>
              <a:t>, </a:t>
            </a:r>
            <a:r>
              <a:rPr lang="en-GB" b="1" i="1" dirty="0">
                <a:latin typeface="Calibri,BoldItalic"/>
              </a:rPr>
              <a:t>pharyngeal</a:t>
            </a:r>
            <a:r>
              <a:rPr lang="en-GB" dirty="0">
                <a:latin typeface="Calibri" panose="020F0502020204030204" pitchFamily="34" charset="0"/>
              </a:rPr>
              <a:t>, or </a:t>
            </a:r>
            <a:r>
              <a:rPr lang="en-GB" b="1" i="1" dirty="0">
                <a:latin typeface="Calibri,BoldItalic"/>
              </a:rPr>
              <a:t>lingual.</a:t>
            </a:r>
            <a:endParaRPr lang="en-GB" dirty="0"/>
          </a:p>
        </p:txBody>
      </p:sp>
    </p:spTree>
    <p:extLst>
      <p:ext uri="{BB962C8B-B14F-4D97-AF65-F5344CB8AC3E}">
        <p14:creationId xmlns:p14="http://schemas.microsoft.com/office/powerpoint/2010/main" val="3756312023"/>
      </p:ext>
    </p:extLst>
  </p:cSld>
  <p:clrMapOvr>
    <a:masterClrMapping/>
  </p:clrMapOvr>
  <p:transition spd="slow">
    <p:fade/>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56B763E-9458-4B9C-BD2F-F4471581C2D1}"/>
              </a:ext>
            </a:extLst>
          </p:cNvPr>
          <p:cNvPicPr>
            <a:picLocks noChangeAspect="1"/>
          </p:cNvPicPr>
          <p:nvPr/>
        </p:nvPicPr>
        <p:blipFill>
          <a:blip r:embed="rId2"/>
          <a:stretch>
            <a:fillRect/>
          </a:stretch>
        </p:blipFill>
        <p:spPr>
          <a:xfrm>
            <a:off x="5107578" y="2290542"/>
            <a:ext cx="3370217" cy="2391311"/>
          </a:xfrm>
          <a:prstGeom prst="rect">
            <a:avLst/>
          </a:prstGeom>
        </p:spPr>
      </p:pic>
      <p:sp>
        <p:nvSpPr>
          <p:cNvPr id="3" name="Rectangle 2">
            <a:extLst>
              <a:ext uri="{FF2B5EF4-FFF2-40B4-BE49-F238E27FC236}">
                <a16:creationId xmlns:a16="http://schemas.microsoft.com/office/drawing/2014/main" xmlns="" id="{5EE31148-4420-473A-BF05-C72EA0C46493}"/>
              </a:ext>
            </a:extLst>
          </p:cNvPr>
          <p:cNvSpPr/>
          <p:nvPr/>
        </p:nvSpPr>
        <p:spPr>
          <a:xfrm>
            <a:off x="470263" y="1377171"/>
            <a:ext cx="4572000" cy="3693319"/>
          </a:xfrm>
          <a:prstGeom prst="rect">
            <a:avLst/>
          </a:prstGeom>
        </p:spPr>
        <p:txBody>
          <a:bodyPr>
            <a:spAutoFit/>
          </a:bodyPr>
          <a:lstStyle/>
          <a:p>
            <a:r>
              <a:rPr lang="en-GB" dirty="0"/>
              <a:t>The </a:t>
            </a:r>
            <a:r>
              <a:rPr lang="en-GB" b="1" dirty="0"/>
              <a:t>thymus</a:t>
            </a:r>
            <a:r>
              <a:rPr lang="en-GB" dirty="0"/>
              <a:t> is the primary lymphoid organ for maturation of T cells.</a:t>
            </a:r>
          </a:p>
          <a:p>
            <a:r>
              <a:rPr lang="en-GB" dirty="0"/>
              <a:t>It is located in the superior mediastinum.</a:t>
            </a:r>
          </a:p>
          <a:p>
            <a:r>
              <a:rPr lang="en-GB" dirty="0"/>
              <a:t>The thymus continues to grow until puberty and then gradually atrophies. </a:t>
            </a:r>
          </a:p>
          <a:p>
            <a:r>
              <a:rPr lang="en-GB" dirty="0"/>
              <a:t>In elderly, a large portion of the thymus tissue is replaced by adipose tissue.</a:t>
            </a:r>
          </a:p>
          <a:p>
            <a:r>
              <a:rPr lang="en-GB" dirty="0"/>
              <a:t>The thymus is covered by a thin layer of connective tissue (capsule) and has two lobes. </a:t>
            </a:r>
          </a:p>
          <a:p>
            <a:r>
              <a:rPr lang="en-GB" dirty="0"/>
              <a:t>Each lobe is composed of many lobules, and the lobules can be divided into a cortex and medulla.</a:t>
            </a:r>
          </a:p>
        </p:txBody>
      </p:sp>
    </p:spTree>
    <p:extLst>
      <p:ext uri="{BB962C8B-B14F-4D97-AF65-F5344CB8AC3E}">
        <p14:creationId xmlns:p14="http://schemas.microsoft.com/office/powerpoint/2010/main" val="276319011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52400" y="152400"/>
            <a:ext cx="8839200" cy="6477000"/>
          </a:xfrm>
        </p:spPr>
        <p:txBody>
          <a:bodyPr>
            <a:normAutofit/>
          </a:bodyPr>
          <a:lstStyle/>
          <a:p>
            <a:pPr marL="0" marR="0">
              <a:lnSpc>
                <a:spcPct val="150000"/>
              </a:lnSpc>
              <a:spcBef>
                <a:spcPts val="0"/>
              </a:spcBef>
              <a:spcAft>
                <a:spcPts val="1000"/>
              </a:spcAft>
            </a:pPr>
            <a:r>
              <a:rPr lang="en-US" dirty="0">
                <a:solidFill>
                  <a:srgbClr val="242021"/>
                </a:solidFill>
                <a:effectLst/>
                <a:latin typeface="Times New Roman"/>
                <a:ea typeface="Calibri"/>
                <a:cs typeface="Arial"/>
              </a:rPr>
              <a:t>Glands can be</a:t>
            </a:r>
            <a:endParaRPr lang="en-US" sz="2400" dirty="0">
              <a:ea typeface="Calibri"/>
              <a:cs typeface="Arial"/>
            </a:endParaRPr>
          </a:p>
          <a:p>
            <a:pPr marL="0" marR="0" indent="0">
              <a:lnSpc>
                <a:spcPct val="150000"/>
              </a:lnSpc>
              <a:spcBef>
                <a:spcPts val="0"/>
              </a:spcBef>
              <a:spcAft>
                <a:spcPts val="1000"/>
              </a:spcAft>
              <a:buNone/>
            </a:pPr>
            <a:r>
              <a:rPr lang="en-US" b="1" dirty="0">
                <a:solidFill>
                  <a:schemeClr val="accent1"/>
                </a:solidFill>
                <a:effectLst/>
                <a:latin typeface="Times New Roman"/>
                <a:ea typeface="Calibri"/>
                <a:cs typeface="Arial"/>
              </a:rPr>
              <a:t>A-</a:t>
            </a:r>
            <a:r>
              <a:rPr lang="en-US" dirty="0">
                <a:solidFill>
                  <a:srgbClr val="242021"/>
                </a:solidFill>
                <a:effectLst/>
                <a:latin typeface="Times New Roman"/>
                <a:ea typeface="Calibri"/>
                <a:cs typeface="Arial"/>
              </a:rPr>
              <a:t> </a:t>
            </a:r>
            <a:r>
              <a:rPr lang="en-US" b="1" dirty="0">
                <a:solidFill>
                  <a:srgbClr val="0071BB"/>
                </a:solidFill>
                <a:effectLst/>
                <a:latin typeface="Times New Roman"/>
                <a:ea typeface="Calibri"/>
                <a:cs typeface="Arial"/>
              </a:rPr>
              <a:t>Simple </a:t>
            </a:r>
            <a:r>
              <a:rPr lang="en-US" dirty="0">
                <a:solidFill>
                  <a:srgbClr val="242021"/>
                </a:solidFill>
                <a:effectLst/>
                <a:latin typeface="Times New Roman"/>
                <a:ea typeface="Calibri"/>
                <a:cs typeface="Arial"/>
              </a:rPr>
              <a:t>(ducts not branched) or</a:t>
            </a:r>
            <a:br>
              <a:rPr lang="en-US" dirty="0">
                <a:solidFill>
                  <a:srgbClr val="242021"/>
                </a:solidFill>
                <a:effectLst/>
                <a:latin typeface="Times New Roman"/>
                <a:ea typeface="Calibri"/>
                <a:cs typeface="Arial"/>
              </a:rPr>
            </a:br>
            <a:r>
              <a:rPr lang="en-US" b="1" dirty="0">
                <a:solidFill>
                  <a:srgbClr val="0071BB"/>
                </a:solidFill>
                <a:effectLst/>
                <a:latin typeface="Times New Roman"/>
                <a:ea typeface="Calibri"/>
                <a:cs typeface="Arial"/>
              </a:rPr>
              <a:t>B- Compound </a:t>
            </a:r>
            <a:r>
              <a:rPr lang="en-US" dirty="0">
                <a:solidFill>
                  <a:srgbClr val="242021"/>
                </a:solidFill>
                <a:effectLst/>
                <a:latin typeface="Times New Roman"/>
                <a:ea typeface="Calibri"/>
                <a:cs typeface="Arial"/>
              </a:rPr>
              <a:t>(ducts with two or more branches).</a:t>
            </a:r>
            <a:br>
              <a:rPr lang="en-US" dirty="0">
                <a:solidFill>
                  <a:srgbClr val="242021"/>
                </a:solidFill>
                <a:effectLst/>
                <a:latin typeface="Times New Roman"/>
                <a:ea typeface="Calibri"/>
                <a:cs typeface="Arial"/>
              </a:rPr>
            </a:br>
            <a:r>
              <a:rPr lang="en-US" dirty="0">
                <a:solidFill>
                  <a:srgbClr val="006991"/>
                </a:solidFill>
                <a:effectLst/>
                <a:latin typeface="Times New Roman"/>
                <a:ea typeface="Calibri"/>
                <a:cs typeface="Arial"/>
              </a:rPr>
              <a:t>■ </a:t>
            </a:r>
            <a:r>
              <a:rPr lang="en-US" dirty="0">
                <a:solidFill>
                  <a:srgbClr val="242021"/>
                </a:solidFill>
                <a:effectLst/>
                <a:latin typeface="Times New Roman"/>
                <a:ea typeface="Calibri"/>
                <a:cs typeface="Arial"/>
              </a:rPr>
              <a:t>Secretory portions can be:</a:t>
            </a:r>
            <a:endParaRPr lang="en-US" sz="2400" dirty="0">
              <a:ea typeface="Calibri"/>
              <a:cs typeface="Arial"/>
            </a:endParaRPr>
          </a:p>
          <a:p>
            <a:pPr marL="0" marR="0">
              <a:lnSpc>
                <a:spcPct val="150000"/>
              </a:lnSpc>
              <a:spcBef>
                <a:spcPts val="0"/>
              </a:spcBef>
              <a:spcAft>
                <a:spcPts val="1000"/>
              </a:spcAft>
            </a:pPr>
            <a:r>
              <a:rPr lang="en-US" dirty="0">
                <a:solidFill>
                  <a:srgbClr val="242021"/>
                </a:solidFill>
                <a:effectLst/>
                <a:latin typeface="Times New Roman"/>
                <a:ea typeface="Calibri"/>
                <a:cs typeface="Arial"/>
              </a:rPr>
              <a:t>- </a:t>
            </a:r>
            <a:r>
              <a:rPr lang="en-US" b="1" dirty="0">
                <a:solidFill>
                  <a:srgbClr val="0071BB"/>
                </a:solidFill>
                <a:effectLst/>
                <a:latin typeface="Times New Roman"/>
                <a:ea typeface="Calibri"/>
                <a:cs typeface="Arial"/>
              </a:rPr>
              <a:t>Tubular </a:t>
            </a:r>
            <a:r>
              <a:rPr lang="en-US" dirty="0">
                <a:solidFill>
                  <a:srgbClr val="242021"/>
                </a:solidFill>
                <a:effectLst/>
                <a:latin typeface="Times New Roman"/>
                <a:ea typeface="Calibri"/>
                <a:cs typeface="Arial"/>
              </a:rPr>
              <a:t>(either short or long </a:t>
            </a:r>
            <a:r>
              <a:rPr lang="en-US" dirty="0">
                <a:effectLst/>
                <a:latin typeface="Times New Roman"/>
                <a:ea typeface="Calibri"/>
                <a:cs typeface="Arial"/>
              </a:rPr>
              <a:t>and coiled</a:t>
            </a:r>
            <a:r>
              <a:rPr lang="en-US" b="1" dirty="0">
                <a:solidFill>
                  <a:srgbClr val="242021"/>
                </a:solidFill>
                <a:effectLst/>
                <a:latin typeface="Times New Roman"/>
                <a:ea typeface="Calibri"/>
                <a:cs typeface="Arial"/>
              </a:rPr>
              <a:t>) </a:t>
            </a:r>
            <a:endParaRPr lang="en-US" sz="2400" dirty="0">
              <a:ea typeface="Calibri"/>
              <a:cs typeface="Arial"/>
            </a:endParaRPr>
          </a:p>
          <a:p>
            <a:pPr marL="0" marR="0">
              <a:lnSpc>
                <a:spcPct val="150000"/>
              </a:lnSpc>
              <a:spcBef>
                <a:spcPts val="0"/>
              </a:spcBef>
              <a:spcAft>
                <a:spcPts val="1000"/>
              </a:spcAft>
            </a:pPr>
            <a:r>
              <a:rPr lang="en-US" dirty="0">
                <a:solidFill>
                  <a:srgbClr val="242021"/>
                </a:solidFill>
                <a:effectLst/>
                <a:latin typeface="Times New Roman"/>
                <a:ea typeface="Calibri"/>
                <a:cs typeface="Arial"/>
              </a:rPr>
              <a:t>- </a:t>
            </a:r>
            <a:r>
              <a:rPr lang="en-US" b="1" dirty="0" err="1">
                <a:solidFill>
                  <a:srgbClr val="0071BB"/>
                </a:solidFill>
                <a:effectLst/>
                <a:latin typeface="Times New Roman"/>
                <a:ea typeface="Calibri"/>
                <a:cs typeface="Arial"/>
              </a:rPr>
              <a:t>Acinar</a:t>
            </a:r>
            <a:r>
              <a:rPr lang="en-US" b="1" dirty="0">
                <a:solidFill>
                  <a:srgbClr val="0071BB"/>
                </a:solidFill>
                <a:effectLst/>
                <a:latin typeface="Times New Roman"/>
                <a:ea typeface="Calibri"/>
                <a:cs typeface="Arial"/>
              </a:rPr>
              <a:t> </a:t>
            </a:r>
            <a:r>
              <a:rPr lang="en-US" dirty="0">
                <a:solidFill>
                  <a:srgbClr val="242021"/>
                </a:solidFill>
                <a:effectLst/>
                <a:latin typeface="Times New Roman"/>
                <a:ea typeface="Calibri"/>
                <a:cs typeface="Arial"/>
              </a:rPr>
              <a:t>(rounded and saclike); either type </a:t>
            </a:r>
            <a:r>
              <a:rPr lang="en-US" dirty="0">
                <a:solidFill>
                  <a:srgbClr val="242021"/>
                </a:solidFill>
                <a:effectLst/>
                <a:latin typeface="Times New Roman"/>
                <a:ea typeface="Times New Roman"/>
                <a:cs typeface="Arial"/>
              </a:rPr>
              <a:t>of secretory unit may be </a:t>
            </a:r>
            <a:r>
              <a:rPr lang="en-US" b="1" dirty="0">
                <a:solidFill>
                  <a:srgbClr val="000000"/>
                </a:solidFill>
                <a:effectLst/>
                <a:latin typeface="Times New Roman"/>
                <a:ea typeface="Times New Roman"/>
                <a:cs typeface="Arial"/>
              </a:rPr>
              <a:t>branched</a:t>
            </a:r>
            <a:r>
              <a:rPr lang="en-US" dirty="0">
                <a:solidFill>
                  <a:srgbClr val="242021"/>
                </a:solidFill>
                <a:effectLst/>
                <a:latin typeface="Times New Roman"/>
                <a:ea typeface="Times New Roman"/>
                <a:cs typeface="Arial"/>
              </a:rPr>
              <a:t>, even if the duct is not branched.</a:t>
            </a:r>
            <a:br>
              <a:rPr lang="en-US" dirty="0">
                <a:solidFill>
                  <a:srgbClr val="242021"/>
                </a:solidFill>
                <a:effectLst/>
                <a:latin typeface="Times New Roman"/>
                <a:ea typeface="Times New Roman"/>
                <a:cs typeface="Arial"/>
              </a:rPr>
            </a:br>
            <a:r>
              <a:rPr lang="en-US" dirty="0">
                <a:solidFill>
                  <a:srgbClr val="006991"/>
                </a:solidFill>
                <a:effectLst/>
                <a:latin typeface="Times New Roman"/>
                <a:ea typeface="Times New Roman"/>
                <a:cs typeface="Arial"/>
              </a:rPr>
              <a:t>■ </a:t>
            </a:r>
            <a:r>
              <a:rPr lang="en-US" b="1" dirty="0">
                <a:solidFill>
                  <a:srgbClr val="0071BB"/>
                </a:solidFill>
                <a:effectLst/>
                <a:latin typeface="Times New Roman"/>
                <a:ea typeface="Times New Roman"/>
                <a:cs typeface="Arial"/>
              </a:rPr>
              <a:t>Compound </a:t>
            </a:r>
            <a:r>
              <a:rPr lang="en-US" dirty="0">
                <a:solidFill>
                  <a:srgbClr val="242021"/>
                </a:solidFill>
                <a:effectLst/>
                <a:latin typeface="Times New Roman"/>
                <a:ea typeface="Times New Roman"/>
                <a:cs typeface="Arial"/>
              </a:rPr>
              <a:t>glands can have branching ducts and can have multiple tubular, </a:t>
            </a:r>
            <a:r>
              <a:rPr lang="en-US" dirty="0" err="1">
                <a:solidFill>
                  <a:srgbClr val="242021"/>
                </a:solidFill>
                <a:effectLst/>
                <a:latin typeface="Times New Roman"/>
                <a:ea typeface="Times New Roman"/>
                <a:cs typeface="Arial"/>
              </a:rPr>
              <a:t>acinar</a:t>
            </a:r>
            <a:r>
              <a:rPr lang="en-US" dirty="0">
                <a:solidFill>
                  <a:srgbClr val="242021"/>
                </a:solidFill>
                <a:effectLst/>
                <a:latin typeface="Times New Roman"/>
                <a:ea typeface="Times New Roman"/>
                <a:cs typeface="Arial"/>
              </a:rPr>
              <a:t>, or </a:t>
            </a:r>
            <a:r>
              <a:rPr lang="en-US" dirty="0" err="1">
                <a:solidFill>
                  <a:srgbClr val="242021"/>
                </a:solidFill>
                <a:effectLst/>
                <a:latin typeface="Times New Roman"/>
                <a:ea typeface="Times New Roman"/>
                <a:cs typeface="Arial"/>
              </a:rPr>
              <a:t>tubuloacinar</a:t>
            </a:r>
            <a:r>
              <a:rPr lang="en-US" dirty="0">
                <a:solidFill>
                  <a:srgbClr val="242021"/>
                </a:solidFill>
                <a:effectLst/>
                <a:latin typeface="Times New Roman"/>
                <a:ea typeface="Times New Roman"/>
                <a:cs typeface="Arial"/>
              </a:rPr>
              <a:t> secretory portions.</a:t>
            </a:r>
            <a:endParaRPr lang="en-US" sz="2400" dirty="0">
              <a:ea typeface="Calibri"/>
              <a:cs typeface="Arial"/>
            </a:endParaRPr>
          </a:p>
          <a:p>
            <a:endParaRPr lang="en-US" dirty="0"/>
          </a:p>
        </p:txBody>
      </p:sp>
    </p:spTree>
    <p:extLst>
      <p:ext uri="{BB962C8B-B14F-4D97-AF65-F5344CB8AC3E}">
        <p14:creationId xmlns:p14="http://schemas.microsoft.com/office/powerpoint/2010/main" val="24816347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52C770B-F2BD-48B0-B5D3-5DFE0A01816E}"/>
              </a:ext>
            </a:extLst>
          </p:cNvPr>
          <p:cNvSpPr/>
          <p:nvPr/>
        </p:nvSpPr>
        <p:spPr>
          <a:xfrm>
            <a:off x="470263" y="1073337"/>
            <a:ext cx="5884817" cy="2862322"/>
          </a:xfrm>
          <a:prstGeom prst="rect">
            <a:avLst/>
          </a:prstGeom>
        </p:spPr>
        <p:txBody>
          <a:bodyPr wrap="square">
            <a:spAutoFit/>
          </a:bodyPr>
          <a:lstStyle/>
          <a:p>
            <a:r>
              <a:rPr lang="en-GB" sz="1500" b="1" dirty="0"/>
              <a:t>Lymph nodes </a:t>
            </a:r>
            <a:r>
              <a:rPr lang="en-GB" sz="1500" dirty="0"/>
              <a:t>are bean-shaped organs that are covered by a C.T (capsule).</a:t>
            </a:r>
          </a:p>
          <a:p>
            <a:r>
              <a:rPr lang="en-GB" sz="1500" dirty="0"/>
              <a:t>They are distributed throughout the body. </a:t>
            </a:r>
          </a:p>
          <a:p>
            <a:r>
              <a:rPr lang="en-GB" sz="1500" dirty="0"/>
              <a:t>The regions that are associated with rich clusters of L.N include the neck, axilla, thorax, abdomen, groin, and femoral regions.</a:t>
            </a:r>
          </a:p>
          <a:p>
            <a:endParaRPr lang="en-GB" sz="1500" dirty="0"/>
          </a:p>
          <a:p>
            <a:r>
              <a:rPr lang="en-GB" sz="1500" dirty="0"/>
              <a:t>They play important roles in circulating and filtering lymph, defending against microbial invasion, and providing a place for lymphocytes to meet antigens.</a:t>
            </a:r>
          </a:p>
          <a:p>
            <a:endParaRPr lang="en-GB" sz="1500" dirty="0"/>
          </a:p>
          <a:p>
            <a:r>
              <a:rPr lang="en-GB" sz="1500" dirty="0"/>
              <a:t>L.N can be divided into three regions:</a:t>
            </a:r>
          </a:p>
          <a:p>
            <a:r>
              <a:rPr lang="en-GB" sz="1500" dirty="0"/>
              <a:t> cortex، paracortex, and medulla.</a:t>
            </a:r>
          </a:p>
        </p:txBody>
      </p:sp>
      <p:pic>
        <p:nvPicPr>
          <p:cNvPr id="3" name="Picture 2">
            <a:extLst>
              <a:ext uri="{FF2B5EF4-FFF2-40B4-BE49-F238E27FC236}">
                <a16:creationId xmlns:a16="http://schemas.microsoft.com/office/drawing/2014/main" xmlns="" id="{15B62EC3-E79B-4DC8-863E-A3DEC8BDEF76}"/>
              </a:ext>
            </a:extLst>
          </p:cNvPr>
          <p:cNvPicPr>
            <a:picLocks noChangeAspect="1"/>
          </p:cNvPicPr>
          <p:nvPr/>
        </p:nvPicPr>
        <p:blipFill>
          <a:blip r:embed="rId2"/>
          <a:stretch>
            <a:fillRect/>
          </a:stretch>
        </p:blipFill>
        <p:spPr>
          <a:xfrm>
            <a:off x="5095374" y="3025136"/>
            <a:ext cx="3676335" cy="2759528"/>
          </a:xfrm>
          <a:prstGeom prst="rect">
            <a:avLst/>
          </a:prstGeom>
        </p:spPr>
      </p:pic>
    </p:spTree>
    <p:extLst>
      <p:ext uri="{BB962C8B-B14F-4D97-AF65-F5344CB8AC3E}">
        <p14:creationId xmlns:p14="http://schemas.microsoft.com/office/powerpoint/2010/main" val="3115573422"/>
      </p:ext>
    </p:extLst>
  </p:cSld>
  <p:clrMapOvr>
    <a:masterClrMapping/>
  </p:clrMapOvr>
  <p:transition spd="slow">
    <p:fade/>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6AB38BD-7733-4D4F-A78E-84FE047C2CC7}"/>
              </a:ext>
            </a:extLst>
          </p:cNvPr>
          <p:cNvSpPr/>
          <p:nvPr/>
        </p:nvSpPr>
        <p:spPr>
          <a:xfrm>
            <a:off x="209006" y="1019828"/>
            <a:ext cx="6093823" cy="3000821"/>
          </a:xfrm>
          <a:prstGeom prst="rect">
            <a:avLst/>
          </a:prstGeom>
        </p:spPr>
        <p:txBody>
          <a:bodyPr wrap="square">
            <a:spAutoFit/>
          </a:bodyPr>
          <a:lstStyle/>
          <a:p>
            <a:r>
              <a:rPr lang="en-GB" sz="1350" dirty="0"/>
              <a:t> </a:t>
            </a:r>
            <a:r>
              <a:rPr lang="en-GB" sz="1350" b="1" dirty="0"/>
              <a:t>spleen</a:t>
            </a:r>
            <a:r>
              <a:rPr lang="en-GB" sz="1350" dirty="0"/>
              <a:t> </a:t>
            </a:r>
          </a:p>
          <a:p>
            <a:r>
              <a:rPr lang="en-GB" sz="1350" dirty="0"/>
              <a:t>Is the largest lymphatic organ; the only one that located in the path of the blood.</a:t>
            </a:r>
          </a:p>
          <a:p>
            <a:r>
              <a:rPr lang="en-GB" sz="1350" dirty="0"/>
              <a:t>Is surrounded by a dense C.T capsule </a:t>
            </a:r>
          </a:p>
          <a:p>
            <a:endParaRPr lang="en-GB" sz="1350" dirty="0"/>
          </a:p>
          <a:p>
            <a:r>
              <a:rPr lang="en-GB" sz="1350" dirty="0"/>
              <a:t>The spleen is composed of a network of reticular tissue that contains: reticular cells,</a:t>
            </a:r>
          </a:p>
          <a:p>
            <a:r>
              <a:rPr lang="en-GB" sz="1350" dirty="0"/>
              <a:t>lymphocytes and other blood cells, macrophages .</a:t>
            </a:r>
          </a:p>
          <a:p>
            <a:endParaRPr lang="en-GB" sz="1350" dirty="0"/>
          </a:p>
          <a:p>
            <a:r>
              <a:rPr lang="en-GB" sz="1350" dirty="0"/>
              <a:t>Splenic pulp divides in to: White pulp &amp; Red pulp, </a:t>
            </a:r>
          </a:p>
          <a:p>
            <a:r>
              <a:rPr lang="en-GB" sz="1350" dirty="0"/>
              <a:t>these names derive from the fact </a:t>
            </a:r>
          </a:p>
          <a:p>
            <a:r>
              <a:rPr lang="en-GB" sz="1350" dirty="0"/>
              <a:t>that :</a:t>
            </a:r>
          </a:p>
          <a:p>
            <a:r>
              <a:rPr lang="en-GB" sz="1350" dirty="0"/>
              <a:t>white spots (lymphoid nodules) are observed within </a:t>
            </a:r>
          </a:p>
          <a:p>
            <a:r>
              <a:rPr lang="en-GB" sz="1350" dirty="0"/>
              <a:t>a dark red tissue that is rich in blood.</a:t>
            </a:r>
          </a:p>
        </p:txBody>
      </p:sp>
      <p:pic>
        <p:nvPicPr>
          <p:cNvPr id="3" name="Picture 2">
            <a:extLst>
              <a:ext uri="{FF2B5EF4-FFF2-40B4-BE49-F238E27FC236}">
                <a16:creationId xmlns:a16="http://schemas.microsoft.com/office/drawing/2014/main" xmlns="" id="{69F999E4-3C14-4A16-907C-CA38DF1C370D}"/>
              </a:ext>
            </a:extLst>
          </p:cNvPr>
          <p:cNvPicPr>
            <a:picLocks noChangeAspect="1"/>
          </p:cNvPicPr>
          <p:nvPr/>
        </p:nvPicPr>
        <p:blipFill>
          <a:blip r:embed="rId2"/>
          <a:stretch>
            <a:fillRect/>
          </a:stretch>
        </p:blipFill>
        <p:spPr>
          <a:xfrm>
            <a:off x="4666706" y="2509111"/>
            <a:ext cx="3752306" cy="2963302"/>
          </a:xfrm>
          <a:prstGeom prst="rect">
            <a:avLst/>
          </a:prstGeom>
        </p:spPr>
      </p:pic>
    </p:spTree>
    <p:extLst>
      <p:ext uri="{BB962C8B-B14F-4D97-AF65-F5344CB8AC3E}">
        <p14:creationId xmlns:p14="http://schemas.microsoft.com/office/powerpoint/2010/main" val="1343506695"/>
      </p:ext>
    </p:extLst>
  </p:cSld>
  <p:clrMapOvr>
    <a:masterClrMapping/>
  </p:clrMapOvr>
  <p:transition spd="slow">
    <p:fade/>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E78335E-3435-4FE0-BBD7-1F797A55F84C}"/>
              </a:ext>
            </a:extLst>
          </p:cNvPr>
          <p:cNvSpPr/>
          <p:nvPr/>
        </p:nvSpPr>
        <p:spPr>
          <a:xfrm>
            <a:off x="2856981" y="3082751"/>
            <a:ext cx="3430043" cy="830997"/>
          </a:xfrm>
          <a:prstGeom prst="rect">
            <a:avLst/>
          </a:prstGeom>
          <a:noFill/>
        </p:spPr>
        <p:txBody>
          <a:bodyPr wrap="none" lIns="68580" tIns="34290" rIns="68580" bIns="34290">
            <a:spAutoFit/>
          </a:bodyPr>
          <a:lstStyle/>
          <a:p>
            <a:pPr algn="ctr"/>
            <a:r>
              <a:rPr lang="en-US" sz="495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Thank you </a:t>
            </a:r>
          </a:p>
        </p:txBody>
      </p:sp>
    </p:spTree>
    <p:extLst>
      <p:ext uri="{BB962C8B-B14F-4D97-AF65-F5344CB8AC3E}">
        <p14:creationId xmlns:p14="http://schemas.microsoft.com/office/powerpoint/2010/main" val="5883368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03540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52400" y="228600"/>
            <a:ext cx="8839200" cy="6172200"/>
          </a:xfrm>
        </p:spPr>
        <p:txBody>
          <a:bodyPr>
            <a:normAutofit/>
          </a:bodyPr>
          <a:lstStyle/>
          <a:p>
            <a:pPr marL="0" indent="0">
              <a:lnSpc>
                <a:spcPct val="150000"/>
              </a:lnSpc>
              <a:buNone/>
            </a:pPr>
            <a:r>
              <a:rPr lang="en-US" dirty="0"/>
              <a:t>Three basic mechanisms for releasing the product are commonly used by cells specialized for secretion, and </a:t>
            </a:r>
            <a:r>
              <a:rPr lang="en-US" dirty="0">
                <a:solidFill>
                  <a:srgbClr val="FF0000"/>
                </a:solidFill>
              </a:rPr>
              <a:t>cells engaged in each type of secretion can be distinguished histologically:</a:t>
            </a:r>
          </a:p>
          <a:p>
            <a:pPr marL="0" indent="0">
              <a:lnSpc>
                <a:spcPct val="150000"/>
              </a:lnSpc>
              <a:buNone/>
            </a:pPr>
            <a:r>
              <a:rPr lang="en-US" dirty="0"/>
              <a:t/>
            </a:r>
            <a:br>
              <a:rPr lang="en-US" dirty="0"/>
            </a:br>
            <a:r>
              <a:rPr lang="en-US" b="1" dirty="0"/>
              <a:t>1. </a:t>
            </a:r>
            <a:r>
              <a:rPr lang="en-US" b="1" dirty="0" err="1">
                <a:solidFill>
                  <a:schemeClr val="accent1"/>
                </a:solidFill>
              </a:rPr>
              <a:t>Merocrine</a:t>
            </a:r>
            <a:r>
              <a:rPr lang="en-US" b="1" dirty="0">
                <a:solidFill>
                  <a:schemeClr val="accent1"/>
                </a:solidFill>
              </a:rPr>
              <a:t> secretion</a:t>
            </a:r>
            <a:r>
              <a:rPr lang="en-US" b="1" dirty="0"/>
              <a:t>: </a:t>
            </a:r>
            <a:r>
              <a:rPr lang="en-US" dirty="0"/>
              <a:t>This is the most common method of protein or glycoprotein secretion and involves typical exocytosis from membrane-bound vesicles or secretory granules.</a:t>
            </a:r>
            <a:br>
              <a:rPr lang="en-US" dirty="0"/>
            </a:br>
            <a:endParaRPr lang="en-US" dirty="0"/>
          </a:p>
        </p:txBody>
      </p:sp>
    </p:spTree>
    <p:extLst>
      <p:ext uri="{BB962C8B-B14F-4D97-AF65-F5344CB8AC3E}">
        <p14:creationId xmlns:p14="http://schemas.microsoft.com/office/powerpoint/2010/main" val="16789342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6200" y="457200"/>
            <a:ext cx="8915400" cy="6629400"/>
          </a:xfrm>
        </p:spPr>
        <p:txBody>
          <a:bodyPr>
            <a:normAutofit/>
          </a:bodyPr>
          <a:lstStyle/>
          <a:p>
            <a:pPr marL="0" indent="0">
              <a:lnSpc>
                <a:spcPct val="150000"/>
              </a:lnSpc>
              <a:buNone/>
            </a:pPr>
            <a:r>
              <a:rPr lang="en-US" b="1" dirty="0">
                <a:solidFill>
                  <a:srgbClr val="242021"/>
                </a:solidFill>
                <a:effectLst/>
                <a:latin typeface="Times New Roman"/>
                <a:ea typeface="Times New Roman"/>
              </a:rPr>
              <a:t>2. </a:t>
            </a:r>
            <a:r>
              <a:rPr lang="en-US" b="1" dirty="0" err="1">
                <a:solidFill>
                  <a:srgbClr val="0071BB"/>
                </a:solidFill>
                <a:effectLst/>
                <a:latin typeface="Times New Roman"/>
                <a:ea typeface="Times New Roman"/>
              </a:rPr>
              <a:t>Holocrine</a:t>
            </a:r>
            <a:r>
              <a:rPr lang="en-US" b="1" dirty="0">
                <a:solidFill>
                  <a:srgbClr val="0071BB"/>
                </a:solidFill>
                <a:effectLst/>
                <a:latin typeface="Times New Roman"/>
                <a:ea typeface="Times New Roman"/>
              </a:rPr>
              <a:t> secretion: </a:t>
            </a:r>
            <a:r>
              <a:rPr lang="en-US" dirty="0">
                <a:solidFill>
                  <a:srgbClr val="242021"/>
                </a:solidFill>
                <a:effectLst/>
                <a:latin typeface="Times New Roman"/>
                <a:ea typeface="Times New Roman"/>
              </a:rPr>
              <a:t>Here cells accumulate product continuously as they enlarge and undergo terminal differentiation, culminating in complete cell disruption that releases the product and cell debris into the gland’s lumen. This is best seen in the sebaceous glands producing lipid rich material in skin.</a:t>
            </a:r>
            <a:br>
              <a:rPr lang="en-US" dirty="0">
                <a:solidFill>
                  <a:srgbClr val="242021"/>
                </a:solidFill>
                <a:effectLst/>
                <a:latin typeface="Times New Roman"/>
                <a:ea typeface="Times New Roman"/>
              </a:rPr>
            </a:br>
            <a:endParaRPr lang="en-US" dirty="0"/>
          </a:p>
        </p:txBody>
      </p:sp>
    </p:spTree>
    <p:extLst>
      <p:ext uri="{BB962C8B-B14F-4D97-AF65-F5344CB8AC3E}">
        <p14:creationId xmlns:p14="http://schemas.microsoft.com/office/powerpoint/2010/main" val="42834181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04800" y="685800"/>
            <a:ext cx="8534400" cy="5821363"/>
          </a:xfrm>
        </p:spPr>
        <p:txBody>
          <a:bodyPr/>
          <a:lstStyle/>
          <a:p>
            <a:pPr marL="0" indent="0">
              <a:lnSpc>
                <a:spcPct val="150000"/>
              </a:lnSpc>
              <a:buNone/>
            </a:pPr>
            <a:r>
              <a:rPr lang="en-US" dirty="0"/>
              <a:t>3- </a:t>
            </a:r>
            <a:r>
              <a:rPr lang="en-US" b="1" dirty="0">
                <a:solidFill>
                  <a:srgbClr val="0071BB"/>
                </a:solidFill>
                <a:latin typeface="Times New Roman"/>
                <a:ea typeface="Times New Roman"/>
              </a:rPr>
              <a:t>Apocrine secretion: </a:t>
            </a:r>
            <a:r>
              <a:rPr lang="en-US" dirty="0">
                <a:solidFill>
                  <a:srgbClr val="242021"/>
                </a:solidFill>
                <a:latin typeface="Times New Roman"/>
                <a:ea typeface="Times New Roman"/>
              </a:rPr>
              <a:t>Here product accumulates</a:t>
            </a:r>
            <a:br>
              <a:rPr lang="en-US" dirty="0">
                <a:solidFill>
                  <a:srgbClr val="242021"/>
                </a:solidFill>
                <a:latin typeface="Times New Roman"/>
                <a:ea typeface="Times New Roman"/>
              </a:rPr>
            </a:br>
            <a:r>
              <a:rPr lang="en-US" dirty="0">
                <a:solidFill>
                  <a:srgbClr val="242021"/>
                </a:solidFill>
                <a:latin typeface="Times New Roman"/>
                <a:ea typeface="Times New Roman"/>
              </a:rPr>
              <a:t>at the cells’ apical ends, portions of which are then</a:t>
            </a:r>
            <a:br>
              <a:rPr lang="en-US" dirty="0">
                <a:solidFill>
                  <a:srgbClr val="242021"/>
                </a:solidFill>
                <a:latin typeface="Times New Roman"/>
                <a:ea typeface="Times New Roman"/>
              </a:rPr>
            </a:br>
            <a:r>
              <a:rPr lang="en-US" dirty="0">
                <a:solidFill>
                  <a:srgbClr val="242021"/>
                </a:solidFill>
                <a:latin typeface="Times New Roman"/>
                <a:ea typeface="Times New Roman"/>
              </a:rPr>
              <a:t>extruded to release the product together with small</a:t>
            </a:r>
            <a:br>
              <a:rPr lang="en-US" dirty="0">
                <a:solidFill>
                  <a:srgbClr val="242021"/>
                </a:solidFill>
                <a:latin typeface="Times New Roman"/>
                <a:ea typeface="Times New Roman"/>
              </a:rPr>
            </a:br>
            <a:r>
              <a:rPr lang="en-US" dirty="0">
                <a:solidFill>
                  <a:srgbClr val="242021"/>
                </a:solidFill>
                <a:latin typeface="Times New Roman"/>
                <a:ea typeface="Times New Roman"/>
              </a:rPr>
              <a:t>amounts of cytoplasm and cell membrane. Lipid droplets are secreted in the mammary gland in this manner</a:t>
            </a:r>
            <a:endParaRPr lang="en-US" dirty="0"/>
          </a:p>
          <a:p>
            <a:pPr marL="0" indent="0">
              <a:buNone/>
            </a:pPr>
            <a:endParaRPr lang="en-US" dirty="0"/>
          </a:p>
        </p:txBody>
      </p:sp>
    </p:spTree>
    <p:extLst>
      <p:ext uri="{BB962C8B-B14F-4D97-AF65-F5344CB8AC3E}">
        <p14:creationId xmlns:p14="http://schemas.microsoft.com/office/powerpoint/2010/main" val="24142706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52400" y="152400"/>
            <a:ext cx="8839200" cy="6553200"/>
          </a:xfrm>
        </p:spPr>
        <p:txBody>
          <a:bodyPr>
            <a:normAutofit/>
          </a:bodyPr>
          <a:lstStyle/>
          <a:p>
            <a:pPr marL="0" marR="0" indent="0" algn="just">
              <a:lnSpc>
                <a:spcPct val="150000"/>
              </a:lnSpc>
              <a:spcBef>
                <a:spcPts val="0"/>
              </a:spcBef>
              <a:spcAft>
                <a:spcPts val="1000"/>
              </a:spcAft>
              <a:buNone/>
            </a:pPr>
            <a:r>
              <a:rPr lang="en-US" b="1" dirty="0">
                <a:solidFill>
                  <a:srgbClr val="006991"/>
                </a:solidFill>
                <a:effectLst/>
                <a:latin typeface="Times New Roman"/>
                <a:ea typeface="Calibri"/>
                <a:cs typeface="Arial"/>
              </a:rPr>
              <a:t>Renewal Of Epithelial Cells</a:t>
            </a:r>
            <a:endParaRPr lang="en-US" sz="2400" dirty="0">
              <a:ea typeface="Calibri"/>
              <a:cs typeface="Arial"/>
            </a:endParaRPr>
          </a:p>
          <a:p>
            <a:pPr marL="0" marR="0" indent="457200" algn="just">
              <a:lnSpc>
                <a:spcPct val="150000"/>
              </a:lnSpc>
              <a:spcBef>
                <a:spcPts val="0"/>
              </a:spcBef>
              <a:spcAft>
                <a:spcPts val="1000"/>
              </a:spcAft>
            </a:pPr>
            <a:r>
              <a:rPr lang="en-US" dirty="0">
                <a:effectLst/>
                <a:latin typeface="Times New Roman"/>
                <a:ea typeface="Calibri"/>
                <a:cs typeface="Arial"/>
              </a:rPr>
              <a:t>Epithelial tissues are relatively labile structures whose cells are renewed continuously by:</a:t>
            </a:r>
            <a:endParaRPr lang="en-US" sz="2400" dirty="0">
              <a:ea typeface="Calibri"/>
              <a:cs typeface="Arial"/>
            </a:endParaRPr>
          </a:p>
          <a:p>
            <a:pPr lvl="0" algn="just">
              <a:lnSpc>
                <a:spcPct val="150000"/>
              </a:lnSpc>
              <a:spcBef>
                <a:spcPts val="0"/>
              </a:spcBef>
              <a:buFont typeface="Times New Roman"/>
              <a:buChar char="-"/>
            </a:pPr>
            <a:r>
              <a:rPr lang="en-US" b="1" dirty="0">
                <a:effectLst/>
                <a:latin typeface="Times New Roman"/>
                <a:ea typeface="Calibri"/>
                <a:cs typeface="Arial"/>
              </a:rPr>
              <a:t>Mitotic activity  </a:t>
            </a:r>
            <a:endParaRPr lang="en-US" sz="2400" dirty="0">
              <a:ea typeface="Calibri"/>
              <a:cs typeface="Arial"/>
            </a:endParaRPr>
          </a:p>
          <a:p>
            <a:pPr lvl="0" algn="just">
              <a:lnSpc>
                <a:spcPct val="150000"/>
              </a:lnSpc>
              <a:spcBef>
                <a:spcPts val="0"/>
              </a:spcBef>
              <a:spcAft>
                <a:spcPts val="1000"/>
              </a:spcAft>
              <a:buFont typeface="Times New Roman"/>
              <a:buChar char="-"/>
            </a:pPr>
            <a:r>
              <a:rPr lang="en-US" b="1" dirty="0">
                <a:effectLst/>
                <a:latin typeface="Times New Roman"/>
                <a:ea typeface="Calibri"/>
                <a:cs typeface="Arial"/>
              </a:rPr>
              <a:t>Stem cell populations</a:t>
            </a:r>
            <a:endParaRPr lang="en-US" sz="2400" dirty="0">
              <a:ea typeface="Calibri"/>
              <a:cs typeface="Arial"/>
            </a:endParaRPr>
          </a:p>
          <a:p>
            <a:pPr marL="0" marR="0" algn="just">
              <a:lnSpc>
                <a:spcPct val="150000"/>
              </a:lnSpc>
              <a:spcBef>
                <a:spcPts val="0"/>
              </a:spcBef>
              <a:spcAft>
                <a:spcPts val="1000"/>
              </a:spcAft>
            </a:pPr>
            <a:r>
              <a:rPr lang="en-US" dirty="0">
                <a:effectLst/>
                <a:latin typeface="Times New Roman"/>
                <a:ea typeface="Calibri"/>
                <a:cs typeface="Arial"/>
              </a:rPr>
              <a:t>The rate of renewal varies widely; it can be </a:t>
            </a:r>
            <a:endParaRPr lang="en-US" sz="2400" dirty="0">
              <a:ea typeface="Calibri"/>
              <a:cs typeface="Arial"/>
            </a:endParaRPr>
          </a:p>
          <a:p>
            <a:pPr lvl="0" algn="just">
              <a:lnSpc>
                <a:spcPct val="150000"/>
              </a:lnSpc>
              <a:spcBef>
                <a:spcPts val="0"/>
              </a:spcBef>
              <a:buFont typeface="Times New Roman"/>
              <a:buChar char="-"/>
            </a:pPr>
            <a:r>
              <a:rPr lang="en-US" b="1" dirty="0">
                <a:effectLst/>
                <a:latin typeface="Times New Roman"/>
                <a:ea typeface="Calibri"/>
                <a:cs typeface="Arial"/>
              </a:rPr>
              <a:t>Fast</a:t>
            </a:r>
            <a:r>
              <a:rPr lang="en-US" dirty="0">
                <a:effectLst/>
                <a:latin typeface="Times New Roman"/>
                <a:ea typeface="Calibri"/>
                <a:cs typeface="Arial"/>
              </a:rPr>
              <a:t> in tissues such as the intestinal epithelium, which is replaced every week.</a:t>
            </a:r>
            <a:endParaRPr lang="en-US" sz="2400" dirty="0">
              <a:ea typeface="Calibri"/>
              <a:cs typeface="Arial"/>
            </a:endParaRPr>
          </a:p>
          <a:p>
            <a:pPr lvl="0" algn="just">
              <a:lnSpc>
                <a:spcPct val="150000"/>
              </a:lnSpc>
              <a:spcBef>
                <a:spcPts val="0"/>
              </a:spcBef>
              <a:spcAft>
                <a:spcPts val="1000"/>
              </a:spcAft>
              <a:buFont typeface="Times New Roman"/>
              <a:buChar char="-"/>
            </a:pPr>
            <a:r>
              <a:rPr lang="en-US" b="1" dirty="0">
                <a:effectLst/>
                <a:latin typeface="Times New Roman"/>
                <a:ea typeface="Calibri"/>
                <a:cs typeface="Arial"/>
              </a:rPr>
              <a:t>Slow</a:t>
            </a:r>
            <a:r>
              <a:rPr lang="en-US" dirty="0">
                <a:effectLst/>
                <a:latin typeface="Times New Roman"/>
                <a:ea typeface="Calibri"/>
                <a:cs typeface="Arial"/>
              </a:rPr>
              <a:t> as in the large glands. </a:t>
            </a:r>
            <a:endParaRPr lang="en-US" sz="2400" dirty="0">
              <a:ea typeface="Calibri"/>
              <a:cs typeface="Arial"/>
            </a:endParaRPr>
          </a:p>
          <a:p>
            <a:endParaRPr lang="en-US" dirty="0"/>
          </a:p>
        </p:txBody>
      </p:sp>
    </p:spTree>
    <p:extLst>
      <p:ext uri="{BB962C8B-B14F-4D97-AF65-F5344CB8AC3E}">
        <p14:creationId xmlns:p14="http://schemas.microsoft.com/office/powerpoint/2010/main" val="10069205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dirty="0"/>
          </a:p>
        </p:txBody>
      </p:sp>
      <p:sp>
        <p:nvSpPr>
          <p:cNvPr id="4" name="Rectangle 3"/>
          <p:cNvSpPr/>
          <p:nvPr/>
        </p:nvSpPr>
        <p:spPr>
          <a:xfrm>
            <a:off x="1981200" y="2590800"/>
            <a:ext cx="4860017" cy="1200329"/>
          </a:xfrm>
          <a:prstGeom prst="rect">
            <a:avLst/>
          </a:prstGeom>
          <a:noFill/>
        </p:spPr>
        <p:txBody>
          <a:bodyPr wrap="square" lIns="91440" tIns="45720" rIns="91440" bIns="45720">
            <a:spAutoFit/>
          </a:bodyPr>
          <a:lstStyle/>
          <a:p>
            <a:pPr algn="ctr"/>
            <a:r>
              <a:rPr lang="en-US" sz="7200" b="1" cap="none" spc="0" dirty="0">
                <a:ln w="1905"/>
                <a:solidFill>
                  <a:schemeClr val="accent1">
                    <a:lumMod val="60000"/>
                    <a:lumOff val="40000"/>
                  </a:schemeClr>
                </a:solidFill>
                <a:effectLst>
                  <a:innerShdw blurRad="69850" dist="43180" dir="5400000">
                    <a:srgbClr val="000000">
                      <a:alpha val="65000"/>
                    </a:srgbClr>
                  </a:innerShdw>
                </a:effectLst>
              </a:rPr>
              <a:t>Thank you</a:t>
            </a:r>
          </a:p>
        </p:txBody>
      </p:sp>
    </p:spTree>
    <p:extLst>
      <p:ext uri="{BB962C8B-B14F-4D97-AF65-F5344CB8AC3E}">
        <p14:creationId xmlns:p14="http://schemas.microsoft.com/office/powerpoint/2010/main" val="42309730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Connective tissue</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580439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Epithelial tissues</a:t>
            </a:r>
            <a:br>
              <a:rPr lang="en-US" b="1" dirty="0"/>
            </a:br>
            <a:endParaRPr lang="en-US" dirty="0"/>
          </a:p>
        </p:txBody>
      </p:sp>
      <p:sp>
        <p:nvSpPr>
          <p:cNvPr id="3" name="Content Placeholder 2"/>
          <p:cNvSpPr>
            <a:spLocks noGrp="1"/>
          </p:cNvSpPr>
          <p:nvPr>
            <p:ph idx="1"/>
          </p:nvPr>
        </p:nvSpPr>
        <p:spPr/>
        <p:txBody>
          <a:bodyPr>
            <a:normAutofit/>
          </a:bodyPr>
          <a:lstStyle/>
          <a:p>
            <a:pPr marL="0" indent="0">
              <a:buNone/>
            </a:pPr>
            <a:r>
              <a:rPr lang="en-US" dirty="0"/>
              <a:t>The epithelial tissues are formed by cells that cover the organ surfaces, such as the surface of skin, the airways, surfaces of soft organs and the inner lining of the digestive tract</a:t>
            </a:r>
          </a:p>
          <a:p>
            <a:pPr marL="0" indent="0">
              <a:buNone/>
            </a:pPr>
            <a:r>
              <a:rPr lang="en-US" dirty="0"/>
              <a:t>In addition to this protective function, epithelial tissue may also be specialized to function in</a:t>
            </a:r>
          </a:p>
          <a:p>
            <a:pPr marL="0" indent="0">
              <a:buNone/>
            </a:pPr>
            <a:r>
              <a:rPr lang="en-US" dirty="0"/>
              <a:t> secretion</a:t>
            </a:r>
          </a:p>
          <a:p>
            <a:pPr marL="0" indent="0">
              <a:buNone/>
            </a:pPr>
            <a:r>
              <a:rPr lang="en-US" dirty="0"/>
              <a:t> excretion</a:t>
            </a:r>
          </a:p>
          <a:p>
            <a:pPr marL="0" indent="0">
              <a:buNone/>
            </a:pPr>
            <a:r>
              <a:rPr lang="en-US" dirty="0"/>
              <a:t> and absorption.</a:t>
            </a:r>
          </a:p>
        </p:txBody>
      </p:sp>
    </p:spTree>
    <p:extLst>
      <p:ext uri="{BB962C8B-B14F-4D97-AF65-F5344CB8AC3E}">
        <p14:creationId xmlns:p14="http://schemas.microsoft.com/office/powerpoint/2010/main" val="543496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sz="2800" b="0" i="0" u="none" strike="noStrike" baseline="0" dirty="0">
              <a:solidFill>
                <a:srgbClr val="000000"/>
              </a:solidFill>
              <a:latin typeface="Times New Roman"/>
            </a:endParaRPr>
          </a:p>
          <a:p>
            <a:r>
              <a:rPr lang="en-US" sz="2800" b="0" i="0" u="none" strike="noStrike" baseline="0" dirty="0">
                <a:solidFill>
                  <a:srgbClr val="000000"/>
                </a:solidFill>
                <a:latin typeface="Times New Roman"/>
              </a:rPr>
              <a:t> </a:t>
            </a:r>
            <a:r>
              <a:rPr lang="en-US" b="1" i="0" u="none" strike="noStrike" baseline="0" dirty="0">
                <a:solidFill>
                  <a:srgbClr val="000000"/>
                </a:solidFill>
                <a:latin typeface="Times New Roman"/>
              </a:rPr>
              <a:t>Connective tissue </a:t>
            </a:r>
            <a:r>
              <a:rPr lang="en-US" b="0" i="0" u="none" strike="noStrike" baseline="0" dirty="0">
                <a:solidFill>
                  <a:srgbClr val="000000"/>
                </a:solidFill>
                <a:latin typeface="Times New Roman"/>
              </a:rPr>
              <a:t>is the most abundant and the most widely distributed of the tissues. </a:t>
            </a:r>
          </a:p>
          <a:p>
            <a:r>
              <a:rPr lang="en-US" b="0" i="0" u="none" strike="noStrike" baseline="0" dirty="0">
                <a:solidFill>
                  <a:srgbClr val="000000"/>
                </a:solidFill>
                <a:latin typeface="Times New Roman"/>
              </a:rPr>
              <a:t>Connective tissues perform a variety of functions including support and protection.</a:t>
            </a:r>
          </a:p>
          <a:p>
            <a:endParaRPr lang="en-US" dirty="0"/>
          </a:p>
        </p:txBody>
      </p:sp>
    </p:spTree>
    <p:extLst>
      <p:ext uri="{BB962C8B-B14F-4D97-AF65-F5344CB8AC3E}">
        <p14:creationId xmlns:p14="http://schemas.microsoft.com/office/powerpoint/2010/main" val="22749658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solidFill>
                  <a:srgbClr val="000000"/>
                </a:solidFill>
                <a:latin typeface="Arial"/>
              </a:rPr>
              <a:t>Functions of CT:</a:t>
            </a:r>
            <a:br>
              <a:rPr lang="en-US" sz="4000" dirty="0">
                <a:solidFill>
                  <a:srgbClr val="000000"/>
                </a:solidFill>
                <a:latin typeface="Arial"/>
              </a:rPr>
            </a:br>
            <a:endParaRPr lang="en-US" dirty="0"/>
          </a:p>
        </p:txBody>
      </p:sp>
      <p:sp>
        <p:nvSpPr>
          <p:cNvPr id="3" name="Content Placeholder 2"/>
          <p:cNvSpPr>
            <a:spLocks noGrp="1"/>
          </p:cNvSpPr>
          <p:nvPr>
            <p:ph idx="1"/>
          </p:nvPr>
        </p:nvSpPr>
        <p:spPr/>
        <p:txBody>
          <a:bodyPr/>
          <a:lstStyle/>
          <a:p>
            <a:r>
              <a:rPr lang="en-US" sz="2400" dirty="0">
                <a:solidFill>
                  <a:srgbClr val="000000"/>
                </a:solidFill>
                <a:latin typeface="Arial"/>
              </a:rPr>
              <a:t>– </a:t>
            </a:r>
            <a:r>
              <a:rPr lang="en-US" sz="2400" b="1" dirty="0">
                <a:solidFill>
                  <a:srgbClr val="000000"/>
                </a:solidFill>
                <a:latin typeface="Arial"/>
              </a:rPr>
              <a:t>Binding of organs --</a:t>
            </a:r>
            <a:r>
              <a:rPr lang="en-US" sz="2400" b="1" dirty="0">
                <a:solidFill>
                  <a:srgbClr val="FF0000"/>
                </a:solidFill>
                <a:latin typeface="Arial"/>
              </a:rPr>
              <a:t>Ex. a tendon connects muscle to bone</a:t>
            </a:r>
          </a:p>
          <a:p>
            <a:r>
              <a:rPr lang="fr-FR" sz="2400" dirty="0">
                <a:solidFill>
                  <a:srgbClr val="000000"/>
                </a:solidFill>
                <a:latin typeface="Arial"/>
              </a:rPr>
              <a:t>– </a:t>
            </a:r>
            <a:r>
              <a:rPr lang="fr-FR" sz="2400" b="1" dirty="0">
                <a:solidFill>
                  <a:srgbClr val="000000"/>
                </a:solidFill>
                <a:latin typeface="Arial"/>
              </a:rPr>
              <a:t>Support, protection, </a:t>
            </a:r>
            <a:r>
              <a:rPr lang="fr-FR" sz="2400" b="1" dirty="0" err="1">
                <a:solidFill>
                  <a:srgbClr val="000000"/>
                </a:solidFill>
                <a:latin typeface="Arial"/>
              </a:rPr>
              <a:t>movement</a:t>
            </a:r>
            <a:r>
              <a:rPr lang="fr-FR" sz="2400" b="1" dirty="0">
                <a:solidFill>
                  <a:srgbClr val="000000"/>
                </a:solidFill>
                <a:latin typeface="Arial"/>
              </a:rPr>
              <a:t> -- </a:t>
            </a:r>
            <a:r>
              <a:rPr lang="fr-FR" sz="2400" b="1" dirty="0">
                <a:solidFill>
                  <a:srgbClr val="FF0000"/>
                </a:solidFill>
                <a:latin typeface="Arial"/>
              </a:rPr>
              <a:t>Ex. </a:t>
            </a:r>
            <a:r>
              <a:rPr lang="fr-FR" sz="2400" b="1" dirty="0" err="1">
                <a:solidFill>
                  <a:srgbClr val="FF0000"/>
                </a:solidFill>
                <a:latin typeface="Arial"/>
              </a:rPr>
              <a:t>bones</a:t>
            </a:r>
            <a:endParaRPr lang="fr-FR" sz="2400" b="1" dirty="0">
              <a:solidFill>
                <a:srgbClr val="FF0000"/>
              </a:solidFill>
              <a:latin typeface="Arial"/>
            </a:endParaRPr>
          </a:p>
          <a:p>
            <a:r>
              <a:rPr lang="en-US" sz="2400" dirty="0">
                <a:solidFill>
                  <a:srgbClr val="000000"/>
                </a:solidFill>
                <a:latin typeface="Arial"/>
              </a:rPr>
              <a:t>– </a:t>
            </a:r>
            <a:r>
              <a:rPr lang="en-US" sz="2400" b="1" dirty="0">
                <a:solidFill>
                  <a:srgbClr val="000000"/>
                </a:solidFill>
                <a:latin typeface="Arial"/>
              </a:rPr>
              <a:t>Storage </a:t>
            </a:r>
            <a:r>
              <a:rPr lang="en-US" sz="2400" dirty="0">
                <a:solidFill>
                  <a:srgbClr val="000000"/>
                </a:solidFill>
                <a:latin typeface="Arial"/>
              </a:rPr>
              <a:t>– (energy, electrolytes) </a:t>
            </a:r>
            <a:r>
              <a:rPr lang="en-US" sz="2400" b="1" dirty="0">
                <a:solidFill>
                  <a:srgbClr val="FF0000"/>
                </a:solidFill>
                <a:latin typeface="Arial"/>
              </a:rPr>
              <a:t>Ex. Fats/bones</a:t>
            </a:r>
          </a:p>
          <a:p>
            <a:r>
              <a:rPr lang="en-US" sz="2400" dirty="0">
                <a:solidFill>
                  <a:srgbClr val="000000"/>
                </a:solidFill>
                <a:latin typeface="Arial"/>
              </a:rPr>
              <a:t>– </a:t>
            </a:r>
            <a:r>
              <a:rPr lang="en-US" sz="2400" b="1" dirty="0">
                <a:solidFill>
                  <a:srgbClr val="000000"/>
                </a:solidFill>
                <a:latin typeface="Arial"/>
              </a:rPr>
              <a:t>Transport </a:t>
            </a:r>
            <a:r>
              <a:rPr lang="en-US" sz="2400" dirty="0">
                <a:solidFill>
                  <a:srgbClr val="000000"/>
                </a:solidFill>
                <a:latin typeface="Arial"/>
              </a:rPr>
              <a:t>-- </a:t>
            </a:r>
            <a:r>
              <a:rPr lang="en-US" sz="2400" b="1" dirty="0">
                <a:solidFill>
                  <a:srgbClr val="FF0000"/>
                </a:solidFill>
                <a:latin typeface="Arial"/>
              </a:rPr>
              <a:t>Ex. Blood</a:t>
            </a:r>
            <a:endParaRPr lang="en-US" dirty="0"/>
          </a:p>
        </p:txBody>
      </p:sp>
    </p:spTree>
    <p:extLst>
      <p:ext uri="{BB962C8B-B14F-4D97-AF65-F5344CB8AC3E}">
        <p14:creationId xmlns:p14="http://schemas.microsoft.com/office/powerpoint/2010/main" val="1626838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i="0" u="none" strike="noStrike" baseline="0" dirty="0">
                <a:solidFill>
                  <a:srgbClr val="000000"/>
                </a:solidFill>
                <a:latin typeface="Times New Roman"/>
              </a:rPr>
              <a:t/>
            </a:r>
            <a:br>
              <a:rPr lang="en-US" b="0" i="0" u="none" strike="noStrike" baseline="0" dirty="0">
                <a:solidFill>
                  <a:srgbClr val="000000"/>
                </a:solidFill>
                <a:latin typeface="Times New Roman"/>
              </a:rPr>
            </a:br>
            <a:r>
              <a:rPr lang="en-US" b="0" i="0" u="none" strike="noStrike" baseline="0" dirty="0">
                <a:solidFill>
                  <a:srgbClr val="000000"/>
                </a:solidFill>
                <a:latin typeface="Times New Roman"/>
              </a:rPr>
              <a:t/>
            </a:r>
            <a:br>
              <a:rPr lang="en-US" b="0" i="0" u="none" strike="noStrike" baseline="0" dirty="0">
                <a:solidFill>
                  <a:srgbClr val="000000"/>
                </a:solidFill>
                <a:latin typeface="Times New Roman"/>
              </a:rPr>
            </a:br>
            <a:r>
              <a:rPr lang="en-US" b="0" dirty="0">
                <a:solidFill>
                  <a:srgbClr val="000000"/>
                </a:solidFill>
                <a:latin typeface="Times New Roman"/>
              </a:rPr>
              <a:t/>
            </a:r>
            <a:br>
              <a:rPr lang="en-US" b="0" dirty="0">
                <a:solidFill>
                  <a:srgbClr val="000000"/>
                </a:solidFill>
                <a:latin typeface="Times New Roman"/>
              </a:rPr>
            </a:br>
            <a:r>
              <a:rPr lang="en-US" b="0" dirty="0">
                <a:solidFill>
                  <a:srgbClr val="000000"/>
                </a:solidFill>
                <a:latin typeface="Times New Roman"/>
              </a:rPr>
              <a:t/>
            </a:r>
            <a:br>
              <a:rPr lang="en-US" b="0" dirty="0">
                <a:solidFill>
                  <a:srgbClr val="000000"/>
                </a:solidFill>
                <a:latin typeface="Times New Roman"/>
              </a:rPr>
            </a:br>
            <a:r>
              <a:rPr lang="en-US" b="0" dirty="0">
                <a:solidFill>
                  <a:srgbClr val="000000"/>
                </a:solidFill>
                <a:latin typeface="Times New Roman"/>
              </a:rPr>
              <a:t/>
            </a:r>
            <a:br>
              <a:rPr lang="en-US" b="0" dirty="0">
                <a:solidFill>
                  <a:srgbClr val="000000"/>
                </a:solidFill>
                <a:latin typeface="Times New Roman"/>
              </a:rPr>
            </a:br>
            <a:r>
              <a:rPr lang="en-US" sz="2700" b="0" i="0" u="none" strike="noStrike" baseline="0" dirty="0">
                <a:solidFill>
                  <a:srgbClr val="000000"/>
                </a:solidFill>
                <a:latin typeface="Times New Roman"/>
              </a:rPr>
              <a:t>All connective tissue consists of three main components</a:t>
            </a:r>
            <a:r>
              <a:rPr lang="en-US" b="0" i="0" u="none" strike="noStrike" baseline="0" dirty="0">
                <a:solidFill>
                  <a:srgbClr val="000000"/>
                </a:solidFill>
                <a:latin typeface="Times New Roman"/>
              </a:rPr>
              <a:t>: </a:t>
            </a:r>
            <a:endParaRPr lang="en-US" dirty="0"/>
          </a:p>
        </p:txBody>
      </p:sp>
      <p:sp>
        <p:nvSpPr>
          <p:cNvPr id="3" name="Content Placeholder 2"/>
          <p:cNvSpPr>
            <a:spLocks noGrp="1"/>
          </p:cNvSpPr>
          <p:nvPr>
            <p:ph idx="1"/>
          </p:nvPr>
        </p:nvSpPr>
        <p:spPr/>
        <p:txBody>
          <a:bodyPr>
            <a:normAutofit/>
          </a:bodyPr>
          <a:lstStyle/>
          <a:p>
            <a:r>
              <a:rPr lang="en-US" b="0" i="0" u="none" strike="noStrike" baseline="0" dirty="0">
                <a:solidFill>
                  <a:srgbClr val="000000"/>
                </a:solidFill>
                <a:latin typeface="Times New Roman"/>
              </a:rPr>
              <a:t>Fibers</a:t>
            </a:r>
            <a:r>
              <a:rPr lang="en-US" b="0" i="0" u="none" strike="noStrike" dirty="0">
                <a:solidFill>
                  <a:srgbClr val="000000"/>
                </a:solidFill>
                <a:latin typeface="Times New Roman"/>
              </a:rPr>
              <a:t> </a:t>
            </a:r>
          </a:p>
          <a:p>
            <a:r>
              <a:rPr lang="en-US" b="0" i="0" u="none" strike="noStrike" baseline="0" dirty="0">
                <a:solidFill>
                  <a:srgbClr val="000000"/>
                </a:solidFill>
                <a:latin typeface="Times New Roman"/>
              </a:rPr>
              <a:t>ground substance </a:t>
            </a:r>
          </a:p>
          <a:p>
            <a:r>
              <a:rPr lang="en-US" b="0" i="0" u="none" strike="noStrike" baseline="0" dirty="0">
                <a:solidFill>
                  <a:srgbClr val="000000"/>
                </a:solidFill>
                <a:latin typeface="Times New Roman"/>
              </a:rPr>
              <a:t>cells. </a:t>
            </a:r>
          </a:p>
          <a:p>
            <a:pPr marL="0" indent="0">
              <a:buNone/>
            </a:pPr>
            <a:endParaRPr lang="en-US" sz="2400" b="0" i="0" u="none" strike="noStrike" baseline="0" dirty="0">
              <a:solidFill>
                <a:srgbClr val="000000"/>
              </a:solidFill>
              <a:latin typeface="Times New Roman"/>
            </a:endParaRPr>
          </a:p>
          <a:p>
            <a:pPr marL="0" indent="0">
              <a:buNone/>
            </a:pPr>
            <a:r>
              <a:rPr lang="en-US" b="1" dirty="0">
                <a:solidFill>
                  <a:srgbClr val="000000"/>
                </a:solidFill>
                <a:latin typeface="Times New Roman"/>
              </a:rPr>
              <a:t>connective</a:t>
            </a:r>
            <a:r>
              <a:rPr lang="en-US" sz="2400" b="0" i="0" u="none" strike="noStrike" baseline="0" dirty="0">
                <a:solidFill>
                  <a:srgbClr val="000000"/>
                </a:solidFill>
                <a:latin typeface="Times New Roman"/>
              </a:rPr>
              <a:t> </a:t>
            </a:r>
            <a:r>
              <a:rPr lang="en-US" b="1" i="0" u="none" strike="noStrike" baseline="0" dirty="0">
                <a:solidFill>
                  <a:srgbClr val="000000"/>
                </a:solidFill>
                <a:latin typeface="Times New Roman"/>
              </a:rPr>
              <a:t>Tissue Fibers: </a:t>
            </a:r>
            <a:endParaRPr lang="en-US" b="0" i="0" u="none" strike="noStrike" baseline="0" dirty="0">
              <a:solidFill>
                <a:srgbClr val="000000"/>
              </a:solidFill>
              <a:latin typeface="Times New Roman"/>
            </a:endParaRPr>
          </a:p>
          <a:p>
            <a:r>
              <a:rPr lang="en-US" sz="2800" b="0" i="0" u="none" strike="noStrike" baseline="0" dirty="0">
                <a:solidFill>
                  <a:srgbClr val="000000"/>
                </a:solidFill>
                <a:latin typeface="Times New Roman"/>
              </a:rPr>
              <a:t>1- </a:t>
            </a:r>
            <a:r>
              <a:rPr lang="en-US" b="0" i="0" u="none" strike="noStrike" baseline="0" dirty="0">
                <a:solidFill>
                  <a:srgbClr val="000000"/>
                </a:solidFill>
                <a:latin typeface="Times New Roman"/>
              </a:rPr>
              <a:t>Collagen Fibers </a:t>
            </a:r>
          </a:p>
          <a:p>
            <a:r>
              <a:rPr lang="en-US" sz="2800" b="0" i="0" u="none" strike="noStrike" baseline="0" dirty="0">
                <a:solidFill>
                  <a:srgbClr val="000000"/>
                </a:solidFill>
                <a:latin typeface="Times New Roman"/>
              </a:rPr>
              <a:t>2- </a:t>
            </a:r>
            <a:r>
              <a:rPr lang="en-US" b="0" i="0" u="none" strike="noStrike" baseline="0" dirty="0">
                <a:solidFill>
                  <a:srgbClr val="000000"/>
                </a:solidFill>
                <a:latin typeface="Times New Roman"/>
              </a:rPr>
              <a:t>Elastic Fibers </a:t>
            </a:r>
          </a:p>
          <a:p>
            <a:r>
              <a:rPr lang="en-US" sz="2800" b="0" i="0" u="none" strike="noStrike" baseline="0" dirty="0">
                <a:solidFill>
                  <a:srgbClr val="000000"/>
                </a:solidFill>
                <a:latin typeface="Times New Roman"/>
              </a:rPr>
              <a:t>3- </a:t>
            </a:r>
            <a:r>
              <a:rPr lang="en-US" b="0" i="0" u="none" strike="noStrike" baseline="0" dirty="0">
                <a:solidFill>
                  <a:srgbClr val="000000"/>
                </a:solidFill>
                <a:latin typeface="Times New Roman"/>
              </a:rPr>
              <a:t>Reticular Fibers </a:t>
            </a:r>
          </a:p>
          <a:p>
            <a:endParaRPr lang="en-US" dirty="0"/>
          </a:p>
          <a:p>
            <a:endParaRPr lang="en-US" dirty="0"/>
          </a:p>
        </p:txBody>
      </p:sp>
    </p:spTree>
    <p:extLst>
      <p:ext uri="{BB962C8B-B14F-4D97-AF65-F5344CB8AC3E}">
        <p14:creationId xmlns:p14="http://schemas.microsoft.com/office/powerpoint/2010/main" val="2653190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7444313" cy="528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31411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055908" cy="529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9285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arn(inVertical)">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0" u="none" strike="noStrike" baseline="0" dirty="0">
                <a:solidFill>
                  <a:srgbClr val="000000"/>
                </a:solidFill>
                <a:latin typeface="Times New Roman"/>
              </a:rPr>
              <a:t>Connective Tissue Cells: </a:t>
            </a:r>
            <a:r>
              <a:rPr lang="en-US" b="0" i="0" u="none" strike="noStrike" baseline="0" dirty="0">
                <a:solidFill>
                  <a:srgbClr val="000000"/>
                </a:solidFill>
                <a:latin typeface="Times New Roman"/>
              </a:rPr>
              <a:t/>
            </a:r>
            <a:br>
              <a:rPr lang="en-US" b="0" i="0" u="none" strike="noStrike" baseline="0" dirty="0">
                <a:solidFill>
                  <a:srgbClr val="000000"/>
                </a:solidFill>
                <a:latin typeface="Times New Roman"/>
              </a:rPr>
            </a:br>
            <a:endParaRPr lang="en-US" dirty="0"/>
          </a:p>
        </p:txBody>
      </p:sp>
      <p:sp>
        <p:nvSpPr>
          <p:cNvPr id="3" name="Content Placeholder 2"/>
          <p:cNvSpPr>
            <a:spLocks noGrp="1"/>
          </p:cNvSpPr>
          <p:nvPr>
            <p:ph idx="1"/>
          </p:nvPr>
        </p:nvSpPr>
        <p:spPr/>
        <p:txBody>
          <a:bodyPr>
            <a:normAutofit/>
          </a:bodyPr>
          <a:lstStyle/>
          <a:p>
            <a:r>
              <a:rPr lang="en-US" b="0" i="0" u="none" strike="noStrike" baseline="0" dirty="0">
                <a:solidFill>
                  <a:srgbClr val="000000"/>
                </a:solidFill>
                <a:latin typeface="Times New Roman"/>
              </a:rPr>
              <a:t>Cells in connective tissue can be divided into two groups: </a:t>
            </a:r>
          </a:p>
          <a:p>
            <a:r>
              <a:rPr lang="en-US" b="1" i="0" u="none" strike="noStrike" baseline="0" dirty="0">
                <a:solidFill>
                  <a:srgbClr val="FF0000"/>
                </a:solidFill>
                <a:latin typeface="Times New Roman"/>
              </a:rPr>
              <a:t>The resident cells</a:t>
            </a:r>
            <a:r>
              <a:rPr lang="en-US" b="0" i="0" u="none" strike="noStrike" baseline="0" dirty="0">
                <a:solidFill>
                  <a:srgbClr val="000000"/>
                </a:solidFill>
                <a:latin typeface="Times New Roman"/>
              </a:rPr>
              <a:t>: Cells that develop and remain in the connective tissue (fibroblasts, Fat cells, Mast cells and </a:t>
            </a:r>
            <a:r>
              <a:rPr lang="en-US" b="0" i="0" u="none" strike="noStrike" baseline="0" dirty="0" err="1">
                <a:solidFill>
                  <a:srgbClr val="000000"/>
                </a:solidFill>
                <a:latin typeface="Times New Roman"/>
              </a:rPr>
              <a:t>Mesenchymal</a:t>
            </a:r>
            <a:r>
              <a:rPr lang="en-US" b="0" i="0" u="none" strike="noStrike" baseline="0" dirty="0">
                <a:solidFill>
                  <a:srgbClr val="000000"/>
                </a:solidFill>
                <a:latin typeface="Times New Roman"/>
              </a:rPr>
              <a:t> cells). </a:t>
            </a:r>
          </a:p>
          <a:p>
            <a:r>
              <a:rPr lang="en-US" b="1" i="0" u="none" strike="noStrike" baseline="0" dirty="0">
                <a:solidFill>
                  <a:srgbClr val="FF0000"/>
                </a:solidFill>
                <a:latin typeface="Times New Roman"/>
              </a:rPr>
              <a:t>Transient cells</a:t>
            </a:r>
            <a:r>
              <a:rPr lang="en-US" b="0" i="0" u="none" strike="noStrike" baseline="0" dirty="0">
                <a:solidFill>
                  <a:srgbClr val="000000"/>
                </a:solidFill>
                <a:latin typeface="Times New Roman"/>
              </a:rPr>
              <a:t>: Cells that migrate from blood and stay transiently (Neutrophils, Eosinophil, Plasma cells, T-cells and Macrophages). </a:t>
            </a:r>
            <a:endParaRPr lang="en-US" dirty="0"/>
          </a:p>
        </p:txBody>
      </p:sp>
    </p:spTree>
    <p:extLst>
      <p:ext uri="{BB962C8B-B14F-4D97-AF65-F5344CB8AC3E}">
        <p14:creationId xmlns:p14="http://schemas.microsoft.com/office/powerpoint/2010/main" val="37379695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0" u="none" strike="noStrike" baseline="0" dirty="0">
                <a:solidFill>
                  <a:srgbClr val="000000"/>
                </a:solidFill>
                <a:latin typeface="Times New Roman"/>
              </a:rPr>
              <a:t>Types of Connective Tissues: </a:t>
            </a:r>
            <a:r>
              <a:rPr lang="en-US" b="0" i="0" u="none" strike="noStrike" baseline="0" dirty="0">
                <a:solidFill>
                  <a:srgbClr val="000000"/>
                </a:solidFill>
                <a:latin typeface="Times New Roman"/>
              </a:rPr>
              <a:t/>
            </a:r>
            <a:br>
              <a:rPr lang="en-US" b="0" i="0" u="none" strike="noStrike" baseline="0" dirty="0">
                <a:solidFill>
                  <a:srgbClr val="000000"/>
                </a:solidFill>
                <a:latin typeface="Times New Roman"/>
              </a:rPr>
            </a:br>
            <a:endParaRPr lang="en-US" dirty="0"/>
          </a:p>
        </p:txBody>
      </p:sp>
      <p:sp>
        <p:nvSpPr>
          <p:cNvPr id="3" name="Content Placeholder 2"/>
          <p:cNvSpPr>
            <a:spLocks noGrp="1"/>
          </p:cNvSpPr>
          <p:nvPr>
            <p:ph idx="1"/>
          </p:nvPr>
        </p:nvSpPr>
        <p:spPr/>
        <p:txBody>
          <a:bodyPr/>
          <a:lstStyle/>
          <a:p>
            <a:pPr marL="0" indent="0">
              <a:buNone/>
            </a:pPr>
            <a:r>
              <a:rPr lang="en-US" sz="3600" b="1" i="0" u="none" strike="noStrike" baseline="0" dirty="0">
                <a:solidFill>
                  <a:srgbClr val="000000"/>
                </a:solidFill>
                <a:latin typeface="Times New Roman"/>
              </a:rPr>
              <a:t>1- </a:t>
            </a:r>
            <a:r>
              <a:rPr lang="en-US" b="1" i="0" u="none" strike="noStrike" baseline="0" dirty="0">
                <a:solidFill>
                  <a:srgbClr val="000000"/>
                </a:solidFill>
                <a:latin typeface="Times New Roman"/>
              </a:rPr>
              <a:t>Loose (</a:t>
            </a:r>
            <a:r>
              <a:rPr lang="en-US" b="1" dirty="0">
                <a:solidFill>
                  <a:srgbClr val="000000"/>
                </a:solidFill>
                <a:latin typeface="Times New Roman"/>
              </a:rPr>
              <a:t>Areolar) connective </a:t>
            </a:r>
            <a:r>
              <a:rPr lang="en-US" b="1" i="0" u="none" strike="noStrike" baseline="0" dirty="0">
                <a:solidFill>
                  <a:srgbClr val="000000"/>
                </a:solidFill>
                <a:latin typeface="Times New Roman"/>
              </a:rPr>
              <a:t>tissue:</a:t>
            </a:r>
          </a:p>
          <a:p>
            <a:r>
              <a:rPr lang="en-US" b="0" i="0" u="none" strike="noStrike" baseline="0" dirty="0">
                <a:solidFill>
                  <a:srgbClr val="000000"/>
                </a:solidFill>
                <a:latin typeface="Times New Roman"/>
              </a:rPr>
              <a:t>This type of tissue has a relatively large proportion of ground substance or cells </a:t>
            </a:r>
            <a:r>
              <a:rPr lang="en-US" b="0" i="0" u="none" strike="noStrike" baseline="0">
                <a:solidFill>
                  <a:srgbClr val="000000"/>
                </a:solidFill>
                <a:latin typeface="Times New Roman"/>
              </a:rPr>
              <a:t>or both.</a:t>
            </a:r>
            <a:endParaRPr lang="en-US" b="0" i="0" u="none" strike="noStrike" baseline="0" dirty="0">
              <a:solidFill>
                <a:srgbClr val="000000"/>
              </a:solidFill>
              <a:latin typeface="Times New Roman"/>
            </a:endParaRPr>
          </a:p>
          <a:p>
            <a:r>
              <a:rPr lang="en-US" b="0" i="0" u="none" strike="noStrike" baseline="0" dirty="0">
                <a:solidFill>
                  <a:srgbClr val="000000"/>
                </a:solidFill>
                <a:latin typeface="Times New Roman"/>
              </a:rPr>
              <a:t>The fibers are very few</a:t>
            </a:r>
            <a:r>
              <a:rPr lang="en-US" sz="3600" b="0" i="0" u="none" strike="noStrike" baseline="0" dirty="0">
                <a:solidFill>
                  <a:srgbClr val="000000"/>
                </a:solidFill>
                <a:latin typeface="Times New Roman"/>
              </a:rPr>
              <a:t>. </a:t>
            </a:r>
          </a:p>
          <a:p>
            <a:r>
              <a:rPr lang="en-US" b="1" i="0" u="none" strike="noStrike" baseline="0" dirty="0">
                <a:solidFill>
                  <a:srgbClr val="000000"/>
                </a:solidFill>
                <a:latin typeface="Times New Roman"/>
              </a:rPr>
              <a:t>Adipose</a:t>
            </a:r>
            <a:r>
              <a:rPr lang="en-US" b="0" i="0" u="none" strike="noStrike" baseline="0" dirty="0">
                <a:solidFill>
                  <a:srgbClr val="000000"/>
                </a:solidFill>
                <a:latin typeface="Times New Roman"/>
              </a:rPr>
              <a:t>, or fat tissue, is an example of loose connective tissue. </a:t>
            </a:r>
          </a:p>
          <a:p>
            <a:r>
              <a:rPr lang="en-US" sz="2400" b="1" dirty="0">
                <a:latin typeface="Arial"/>
              </a:rPr>
              <a:t>Locations-- </a:t>
            </a:r>
            <a:r>
              <a:rPr lang="en-US" sz="2400" dirty="0">
                <a:latin typeface="Arial"/>
              </a:rPr>
              <a:t>Underlying all epithelia; surrounding</a:t>
            </a:r>
          </a:p>
          <a:p>
            <a:pPr marL="0" indent="0">
              <a:buNone/>
            </a:pPr>
            <a:r>
              <a:rPr lang="en-US" sz="2400" dirty="0">
                <a:latin typeface="Arial"/>
              </a:rPr>
              <a:t>   nerves, blood vessels, esophagus, trachea</a:t>
            </a:r>
            <a:endParaRPr lang="en-US" b="0" i="0" u="none" strike="noStrike" baseline="0" dirty="0">
              <a:solidFill>
                <a:srgbClr val="000000"/>
              </a:solidFill>
              <a:latin typeface="Times New Roman"/>
            </a:endParaRPr>
          </a:p>
          <a:p>
            <a:endParaRPr lang="en-US" dirty="0"/>
          </a:p>
        </p:txBody>
      </p:sp>
    </p:spTree>
    <p:extLst>
      <p:ext uri="{BB962C8B-B14F-4D97-AF65-F5344CB8AC3E}">
        <p14:creationId xmlns:p14="http://schemas.microsoft.com/office/powerpoint/2010/main" val="2897995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1" y="152400"/>
            <a:ext cx="3733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819400"/>
            <a:ext cx="3810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5425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0" u="none" strike="noStrike" baseline="0" dirty="0">
                <a:solidFill>
                  <a:srgbClr val="000000"/>
                </a:solidFill>
                <a:latin typeface="Times New Roman"/>
              </a:rPr>
              <a:t>2- Dense connective tissue:</a:t>
            </a:r>
            <a:endParaRPr lang="en-US" dirty="0"/>
          </a:p>
        </p:txBody>
      </p:sp>
      <p:sp>
        <p:nvSpPr>
          <p:cNvPr id="4" name="Content Placeholder 3"/>
          <p:cNvSpPr>
            <a:spLocks noGrp="1"/>
          </p:cNvSpPr>
          <p:nvPr>
            <p:ph idx="1"/>
          </p:nvPr>
        </p:nvSpPr>
        <p:spPr>
          <a:xfrm>
            <a:off x="457200" y="1066800"/>
            <a:ext cx="8229600" cy="4525963"/>
          </a:xfrm>
        </p:spPr>
        <p:txBody>
          <a:bodyPr/>
          <a:lstStyle/>
          <a:p>
            <a:endParaRPr lang="en-US" sz="2800" b="0" i="0" u="none" strike="noStrike" baseline="0" dirty="0">
              <a:solidFill>
                <a:srgbClr val="000000"/>
              </a:solidFill>
              <a:latin typeface="Times New Roman"/>
            </a:endParaRPr>
          </a:p>
          <a:p>
            <a:r>
              <a:rPr lang="en-US" b="0" i="0" u="none" strike="noStrike" baseline="0" dirty="0">
                <a:solidFill>
                  <a:srgbClr val="000000"/>
                </a:solidFill>
                <a:latin typeface="Times New Roman"/>
              </a:rPr>
              <a:t>It has thicker, denser fibers and fewer cells.</a:t>
            </a:r>
          </a:p>
          <a:p>
            <a:r>
              <a:rPr lang="en-US" b="0" i="0" u="none" strike="noStrike" baseline="0" dirty="0">
                <a:solidFill>
                  <a:srgbClr val="000000"/>
                </a:solidFill>
                <a:latin typeface="Times New Roman"/>
              </a:rPr>
              <a:t> The matrix is made up mostly of collagen fibers, with fibroblasts arranged in rows. </a:t>
            </a:r>
          </a:p>
          <a:p>
            <a:r>
              <a:rPr lang="en-US" b="0" i="0" u="none" strike="noStrike" baseline="0" dirty="0">
                <a:solidFill>
                  <a:srgbClr val="000000"/>
                </a:solidFill>
                <a:latin typeface="Times New Roman"/>
              </a:rPr>
              <a:t>This type of connective tissue forms tendons and ligaments, which attach muscle to bone and bone to bone, respectively. </a:t>
            </a:r>
          </a:p>
          <a:p>
            <a:endParaRPr lang="en-US" dirty="0"/>
          </a:p>
        </p:txBody>
      </p:sp>
    </p:spTree>
    <p:extLst>
      <p:ext uri="{BB962C8B-B14F-4D97-AF65-F5344CB8AC3E}">
        <p14:creationId xmlns:p14="http://schemas.microsoft.com/office/powerpoint/2010/main" val="8861894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4191000" cy="276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Connective Tissue Types and Examp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3048000"/>
            <a:ext cx="4191000" cy="3032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8145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circle(in)">
                                      <p:cBhvr>
                                        <p:cTn id="12" dur="2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Functions of epithelial tissue:</a:t>
            </a:r>
            <a:br>
              <a:rPr lang="en-US" dirty="0"/>
            </a:br>
            <a:endParaRPr lang="en-US" dirty="0"/>
          </a:p>
        </p:txBody>
      </p:sp>
      <p:sp>
        <p:nvSpPr>
          <p:cNvPr id="3" name="Content Placeholder 2"/>
          <p:cNvSpPr>
            <a:spLocks noGrp="1"/>
          </p:cNvSpPr>
          <p:nvPr>
            <p:ph idx="1"/>
          </p:nvPr>
        </p:nvSpPr>
        <p:spPr/>
        <p:txBody>
          <a:bodyPr>
            <a:normAutofit/>
          </a:bodyPr>
          <a:lstStyle/>
          <a:p>
            <a:r>
              <a:rPr lang="en-US" dirty="0"/>
              <a:t>The principle function of epithelial tissues are covering and lining of free surface</a:t>
            </a:r>
          </a:p>
          <a:p>
            <a:r>
              <a:rPr lang="en-US" dirty="0"/>
              <a:t>The cells of the body's surface form the outer layer of skin.</a:t>
            </a:r>
          </a:p>
          <a:p>
            <a:r>
              <a:rPr lang="en-US" dirty="0"/>
              <a:t>Inside the body, epithelial cells form the lining of the mouth and alimentary canal and protect these organs.</a:t>
            </a:r>
          </a:p>
          <a:p>
            <a:r>
              <a:rPr lang="en-US" dirty="0"/>
              <a:t>Epithelial tissues help in the elimination of waste.</a:t>
            </a:r>
          </a:p>
          <a:p>
            <a:r>
              <a:rPr lang="en-US" dirty="0"/>
              <a:t>Epithelial tissues secrete enzymes and/or hormones in the form of </a:t>
            </a:r>
            <a:r>
              <a:rPr lang="en-US" dirty="0">
                <a:hlinkClick r:id="rId2" tooltip="Gland"/>
              </a:rPr>
              <a:t>glands</a:t>
            </a:r>
            <a:r>
              <a:rPr lang="en-US" dirty="0"/>
              <a:t>.</a:t>
            </a:r>
          </a:p>
          <a:p>
            <a:r>
              <a:rPr lang="en-US" dirty="0"/>
              <a:t>Some epithelial tissue perform secretory functions. They secrete a variety of substances including sweat, saliva, mucus, enzymes.</a:t>
            </a:r>
          </a:p>
          <a:p>
            <a:endParaRPr lang="en-US" dirty="0"/>
          </a:p>
        </p:txBody>
      </p:sp>
    </p:spTree>
    <p:extLst>
      <p:ext uri="{BB962C8B-B14F-4D97-AF65-F5344CB8AC3E}">
        <p14:creationId xmlns:p14="http://schemas.microsoft.com/office/powerpoint/2010/main" val="4145656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i="0" u="none" strike="noStrike" baseline="0" dirty="0">
                <a:solidFill>
                  <a:srgbClr val="000000"/>
                </a:solidFill>
                <a:latin typeface="Times New Roman"/>
              </a:rPr>
              <a:t/>
            </a:r>
            <a:br>
              <a:rPr lang="en-US" b="0" i="0" u="none" strike="noStrike" baseline="0" dirty="0">
                <a:solidFill>
                  <a:srgbClr val="000000"/>
                </a:solidFill>
                <a:latin typeface="Times New Roman"/>
              </a:rPr>
            </a:br>
            <a:r>
              <a:rPr lang="en-US" sz="2700" b="0" i="0" u="none" strike="noStrike" baseline="0" dirty="0">
                <a:solidFill>
                  <a:srgbClr val="000000"/>
                </a:solidFill>
                <a:latin typeface="Times New Roman"/>
              </a:rPr>
              <a:t>There are 2 types of dense connective tissue: </a:t>
            </a:r>
            <a:r>
              <a:rPr lang="en-US" sz="2700" b="1" u="sng" strike="noStrike" baseline="0" dirty="0">
                <a:solidFill>
                  <a:srgbClr val="FF0000"/>
                </a:solidFill>
                <a:latin typeface="Times New Roman"/>
              </a:rPr>
              <a:t>regular</a:t>
            </a:r>
            <a:r>
              <a:rPr lang="en-US" sz="2700" b="1" i="0" u="none" strike="noStrike" baseline="0" dirty="0">
                <a:solidFill>
                  <a:srgbClr val="FF0000"/>
                </a:solidFill>
                <a:latin typeface="Times New Roman"/>
              </a:rPr>
              <a:t>, </a:t>
            </a:r>
            <a:r>
              <a:rPr lang="en-US" sz="2700" b="1" i="0" u="none" strike="noStrike" baseline="0" dirty="0">
                <a:solidFill>
                  <a:schemeClr val="tx1"/>
                </a:solidFill>
                <a:latin typeface="Times New Roman"/>
              </a:rPr>
              <a:t>and</a:t>
            </a:r>
            <a:r>
              <a:rPr lang="en-US" sz="2700" b="1" i="0" u="none" strike="noStrike" baseline="0" dirty="0">
                <a:solidFill>
                  <a:srgbClr val="FF0000"/>
                </a:solidFill>
                <a:latin typeface="Times New Roman"/>
              </a:rPr>
              <a:t> </a:t>
            </a:r>
            <a:r>
              <a:rPr lang="en-US" sz="2700" b="1" i="0" u="sng" strike="noStrike" baseline="0" dirty="0">
                <a:solidFill>
                  <a:srgbClr val="FF0000"/>
                </a:solidFill>
                <a:latin typeface="Times New Roman"/>
              </a:rPr>
              <a:t>irregular</a:t>
            </a:r>
            <a:r>
              <a:rPr lang="en-US" sz="2700" b="1" i="0" u="none" strike="noStrike" baseline="0" dirty="0">
                <a:solidFill>
                  <a:srgbClr val="FF0000"/>
                </a:solidFill>
                <a:latin typeface="Times New Roman"/>
              </a:rPr>
              <a:t>.</a:t>
            </a:r>
            <a:r>
              <a:rPr lang="en-US" sz="2700" b="0" i="0" u="none" strike="noStrike" baseline="0" dirty="0">
                <a:solidFill>
                  <a:srgbClr val="FF0000"/>
                </a:solidFill>
                <a:latin typeface="Times New Roman"/>
              </a:rPr>
              <a:t> </a:t>
            </a:r>
            <a:endParaRPr lang="en-US" dirty="0">
              <a:solidFill>
                <a:srgbClr val="FF0000"/>
              </a:solidFill>
            </a:endParaRPr>
          </a:p>
        </p:txBody>
      </p:sp>
      <p:sp>
        <p:nvSpPr>
          <p:cNvPr id="3" name="Content Placeholder 2"/>
          <p:cNvSpPr>
            <a:spLocks noGrp="1"/>
          </p:cNvSpPr>
          <p:nvPr>
            <p:ph idx="1"/>
          </p:nvPr>
        </p:nvSpPr>
        <p:spPr/>
        <p:txBody>
          <a:bodyPr/>
          <a:lstStyle/>
          <a:p>
            <a:r>
              <a:rPr lang="en-US" b="1" i="0" u="none" strike="noStrike" baseline="0" dirty="0">
                <a:solidFill>
                  <a:srgbClr val="000000"/>
                </a:solidFill>
                <a:latin typeface="Times New Roman"/>
              </a:rPr>
              <a:t>Dense Regular Connective Tissue: </a:t>
            </a:r>
            <a:endParaRPr lang="en-US" b="0" i="0" u="none" strike="noStrike" baseline="0" dirty="0">
              <a:solidFill>
                <a:srgbClr val="000000"/>
              </a:solidFill>
              <a:latin typeface="Times New Roman"/>
            </a:endParaRPr>
          </a:p>
          <a:p>
            <a:r>
              <a:rPr lang="en-US" b="0" i="0" u="none" strike="noStrike" baseline="0" dirty="0">
                <a:solidFill>
                  <a:srgbClr val="000000"/>
                </a:solidFill>
                <a:latin typeface="Times New Roman"/>
              </a:rPr>
              <a:t>This type of tissue provides strong connection between different tissues.</a:t>
            </a:r>
          </a:p>
          <a:p>
            <a:r>
              <a:rPr lang="en-US" b="0" i="0" u="none" strike="noStrike" baseline="0" dirty="0">
                <a:solidFill>
                  <a:srgbClr val="000000"/>
                </a:solidFill>
                <a:latin typeface="Times New Roman"/>
              </a:rPr>
              <a:t> In dense regular connective tissue, the collagen fibers are bundled in a parallel fashion.</a:t>
            </a:r>
          </a:p>
          <a:p>
            <a:r>
              <a:rPr lang="en-US" sz="2800" b="1" dirty="0">
                <a:latin typeface="Arial"/>
              </a:rPr>
              <a:t>Locations-</a:t>
            </a:r>
            <a:r>
              <a:rPr lang="en-US" sz="2800" dirty="0">
                <a:latin typeface="Arial"/>
              </a:rPr>
              <a:t>- Tendons &amp; ligaments</a:t>
            </a:r>
            <a:endParaRPr lang="en-US" dirty="0"/>
          </a:p>
        </p:txBody>
      </p:sp>
    </p:spTree>
    <p:extLst>
      <p:ext uri="{BB962C8B-B14F-4D97-AF65-F5344CB8AC3E}">
        <p14:creationId xmlns:p14="http://schemas.microsoft.com/office/powerpoint/2010/main" val="3769626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i="0" u="none" strike="noStrike" baseline="0" dirty="0">
                <a:solidFill>
                  <a:srgbClr val="000000"/>
                </a:solidFill>
                <a:latin typeface="Times New Roman"/>
              </a:rPr>
              <a:t>Dense Irregular Connective Tissue: </a:t>
            </a:r>
            <a:endParaRPr lang="en-US" sz="3200" dirty="0"/>
          </a:p>
        </p:txBody>
      </p:sp>
      <p:sp>
        <p:nvSpPr>
          <p:cNvPr id="3" name="Content Placeholder 2"/>
          <p:cNvSpPr>
            <a:spLocks noGrp="1"/>
          </p:cNvSpPr>
          <p:nvPr>
            <p:ph idx="1"/>
          </p:nvPr>
        </p:nvSpPr>
        <p:spPr/>
        <p:txBody>
          <a:bodyPr/>
          <a:lstStyle/>
          <a:p>
            <a:r>
              <a:rPr lang="en-US" b="0" i="0" u="none" strike="noStrike" baseline="0" dirty="0">
                <a:solidFill>
                  <a:srgbClr val="000000"/>
                </a:solidFill>
                <a:latin typeface="Times New Roman"/>
              </a:rPr>
              <a:t>This tissue has fibers that are not arranged in parallel bundles as in dense regular connective tissue. </a:t>
            </a:r>
          </a:p>
          <a:p>
            <a:r>
              <a:rPr lang="en-US" b="0" i="0" u="none" strike="noStrike" baseline="0" dirty="0">
                <a:solidFill>
                  <a:srgbClr val="000000"/>
                </a:solidFill>
                <a:latin typeface="Times New Roman"/>
              </a:rPr>
              <a:t>This type of connective tissue produces the tough coverings that package organs, such as the capsules of the kidneys</a:t>
            </a:r>
          </a:p>
          <a:p>
            <a:r>
              <a:rPr lang="en-US" sz="2800" b="1" dirty="0">
                <a:solidFill>
                  <a:srgbClr val="000000"/>
                </a:solidFill>
                <a:latin typeface="Arial"/>
              </a:rPr>
              <a:t>Locations-</a:t>
            </a:r>
            <a:r>
              <a:rPr lang="en-US" sz="2800" dirty="0">
                <a:solidFill>
                  <a:srgbClr val="000000"/>
                </a:solidFill>
                <a:latin typeface="Arial"/>
              </a:rPr>
              <a:t>- Deeper portion of skin;</a:t>
            </a:r>
          </a:p>
          <a:p>
            <a:pPr marL="0" indent="0">
              <a:buNone/>
            </a:pPr>
            <a:r>
              <a:rPr lang="en-US" sz="2800" dirty="0">
                <a:solidFill>
                  <a:srgbClr val="000000"/>
                </a:solidFill>
                <a:latin typeface="Arial"/>
              </a:rPr>
              <a:t>capsules around organs (</a:t>
            </a:r>
            <a:r>
              <a:rPr lang="en-US" sz="2800" dirty="0">
                <a:solidFill>
                  <a:srgbClr val="FF0000"/>
                </a:solidFill>
                <a:latin typeface="Arial"/>
              </a:rPr>
              <a:t>ex. Liver, kidney</a:t>
            </a:r>
          </a:p>
          <a:p>
            <a:pPr marL="0" indent="0">
              <a:buNone/>
            </a:pPr>
            <a:r>
              <a:rPr lang="en-US" sz="2800" dirty="0" err="1">
                <a:solidFill>
                  <a:srgbClr val="FF0000"/>
                </a:solidFill>
                <a:latin typeface="Arial"/>
              </a:rPr>
              <a:t>etc</a:t>
            </a:r>
            <a:r>
              <a:rPr lang="en-US" sz="2800" dirty="0">
                <a:solidFill>
                  <a:srgbClr val="000000"/>
                </a:solidFill>
                <a:latin typeface="Arial"/>
              </a:rPr>
              <a:t>); sheaths around cartilages and bones</a:t>
            </a:r>
            <a:r>
              <a:rPr lang="en-US" b="0" i="0" u="none" strike="noStrike" baseline="0" dirty="0">
                <a:solidFill>
                  <a:srgbClr val="000000"/>
                </a:solidFill>
                <a:latin typeface="Times New Roman"/>
              </a:rPr>
              <a:t>.  </a:t>
            </a:r>
            <a:endParaRPr lang="en-US" dirty="0"/>
          </a:p>
        </p:txBody>
      </p:sp>
    </p:spTree>
    <p:extLst>
      <p:ext uri="{BB962C8B-B14F-4D97-AF65-F5344CB8AC3E}">
        <p14:creationId xmlns:p14="http://schemas.microsoft.com/office/powerpoint/2010/main" val="4986305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1" y="533400"/>
            <a:ext cx="7467600" cy="487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31279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0" u="none" strike="noStrike" baseline="0" dirty="0">
                <a:solidFill>
                  <a:srgbClr val="000000"/>
                </a:solidFill>
                <a:latin typeface="Times New Roman"/>
              </a:rPr>
              <a:t>3- Specialized Connective Tissue: </a:t>
            </a:r>
            <a:endParaRPr lang="en-US" dirty="0"/>
          </a:p>
        </p:txBody>
      </p:sp>
      <p:sp>
        <p:nvSpPr>
          <p:cNvPr id="3" name="Content Placeholder 2"/>
          <p:cNvSpPr>
            <a:spLocks noGrp="1"/>
          </p:cNvSpPr>
          <p:nvPr>
            <p:ph idx="1"/>
          </p:nvPr>
        </p:nvSpPr>
        <p:spPr/>
        <p:txBody>
          <a:bodyPr/>
          <a:lstStyle/>
          <a:p>
            <a:r>
              <a:rPr lang="en-US" b="0" i="0" u="none" strike="noStrike" baseline="0" dirty="0">
                <a:solidFill>
                  <a:srgbClr val="000000"/>
                </a:solidFill>
                <a:latin typeface="Times New Roman"/>
              </a:rPr>
              <a:t>The specialized connective tissues include:</a:t>
            </a:r>
          </a:p>
          <a:p>
            <a:r>
              <a:rPr lang="en-US" b="0" i="0" u="none" strike="noStrike" baseline="0" dirty="0">
                <a:solidFill>
                  <a:srgbClr val="000000"/>
                </a:solidFill>
                <a:latin typeface="Times New Roman"/>
              </a:rPr>
              <a:t> supportive connective tissues or skeletal tissues (cartilage and bone)</a:t>
            </a:r>
          </a:p>
          <a:p>
            <a:r>
              <a:rPr lang="en-US" b="0" i="0" u="none" strike="noStrike" baseline="0" dirty="0">
                <a:solidFill>
                  <a:srgbClr val="000000"/>
                </a:solidFill>
                <a:latin typeface="Times New Roman"/>
              </a:rPr>
              <a:t>vascular or fluid tissues (blood and lymph). </a:t>
            </a:r>
            <a:endParaRPr lang="en-US" dirty="0"/>
          </a:p>
        </p:txBody>
      </p:sp>
    </p:spTree>
    <p:extLst>
      <p:ext uri="{BB962C8B-B14F-4D97-AF65-F5344CB8AC3E}">
        <p14:creationId xmlns:p14="http://schemas.microsoft.com/office/powerpoint/2010/main" val="27417845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2362200" y="2590800"/>
            <a:ext cx="3825599"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a:ln w="11430"/>
                <a:solidFill>
                  <a:srgbClr val="D60093"/>
                </a:solidFill>
                <a:effectLst>
                  <a:outerShdw blurRad="50800" dist="39000" dir="5460000" algn="tl">
                    <a:srgbClr val="000000">
                      <a:alpha val="38000"/>
                    </a:srgbClr>
                  </a:outerShdw>
                </a:effectLst>
              </a:rPr>
              <a:t>Thank you</a:t>
            </a:r>
          </a:p>
        </p:txBody>
      </p:sp>
    </p:spTree>
    <p:extLst>
      <p:ext uri="{BB962C8B-B14F-4D97-AF65-F5344CB8AC3E}">
        <p14:creationId xmlns:p14="http://schemas.microsoft.com/office/powerpoint/2010/main" val="32160594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p:txBody>
          <a:bodyPr/>
          <a:lstStyle/>
          <a:p>
            <a:r>
              <a:rPr lang="en-GB" dirty="0"/>
              <a:t>Connective tissue </a:t>
            </a:r>
            <a:endParaRPr lang="en-US" dirty="0"/>
          </a:p>
        </p:txBody>
      </p:sp>
    </p:spTree>
    <p:extLst>
      <p:ext uri="{BB962C8B-B14F-4D97-AF65-F5344CB8AC3E}">
        <p14:creationId xmlns:p14="http://schemas.microsoft.com/office/powerpoint/2010/main" val="1952955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0000"/>
                </a:solidFill>
                <a:latin typeface="Arial"/>
              </a:rPr>
              <a:t>Fibers </a:t>
            </a:r>
            <a:r>
              <a:rPr lang="en-US" dirty="0">
                <a:solidFill>
                  <a:srgbClr val="000000"/>
                </a:solidFill>
                <a:latin typeface="Arial"/>
              </a:rPr>
              <a:t>of C.T.</a:t>
            </a:r>
            <a:endParaRPr lang="en-US" dirty="0"/>
          </a:p>
        </p:txBody>
      </p:sp>
      <p:sp>
        <p:nvSpPr>
          <p:cNvPr id="3" name="Content Placeholder 2"/>
          <p:cNvSpPr>
            <a:spLocks noGrp="1"/>
          </p:cNvSpPr>
          <p:nvPr>
            <p:ph sz="quarter" idx="1"/>
          </p:nvPr>
        </p:nvSpPr>
        <p:spPr/>
        <p:txBody>
          <a:bodyPr>
            <a:normAutofit fontScale="92500" lnSpcReduction="20000"/>
          </a:bodyPr>
          <a:lstStyle/>
          <a:p>
            <a:pPr marL="0" indent="0">
              <a:buNone/>
            </a:pPr>
            <a:r>
              <a:rPr lang="en-US" sz="3600" b="0" i="0" u="none" strike="noStrike" baseline="0" dirty="0">
                <a:solidFill>
                  <a:srgbClr val="FF0000"/>
                </a:solidFill>
                <a:latin typeface="Arial"/>
              </a:rPr>
              <a:t>• </a:t>
            </a:r>
            <a:r>
              <a:rPr lang="en-US" sz="3600" b="1" i="0" u="none" strike="noStrike" baseline="0" dirty="0">
                <a:solidFill>
                  <a:srgbClr val="FF0000"/>
                </a:solidFill>
                <a:latin typeface="Arial"/>
              </a:rPr>
              <a:t>Collagen fibers--</a:t>
            </a:r>
            <a:r>
              <a:rPr lang="en-US" sz="3600" b="0" i="0" u="none" strike="noStrike" baseline="0" dirty="0">
                <a:solidFill>
                  <a:srgbClr val="FF0000"/>
                </a:solidFill>
                <a:latin typeface="Arial"/>
              </a:rPr>
              <a:t>called white fibers </a:t>
            </a:r>
            <a:r>
              <a:rPr lang="en-US" sz="3600" b="1" i="0" u="none" strike="noStrike" baseline="0" dirty="0">
                <a:solidFill>
                  <a:srgbClr val="000000"/>
                </a:solidFill>
                <a:latin typeface="Arial"/>
              </a:rPr>
              <a:t>Most</a:t>
            </a:r>
          </a:p>
          <a:p>
            <a:pPr marL="0" indent="0">
              <a:buNone/>
            </a:pPr>
            <a:r>
              <a:rPr lang="en-US" sz="3600" b="1" i="0" u="none" strike="noStrike" baseline="0" dirty="0">
                <a:solidFill>
                  <a:srgbClr val="000000"/>
                </a:solidFill>
                <a:latin typeface="Arial"/>
              </a:rPr>
              <a:t>abundant protein of the body</a:t>
            </a:r>
          </a:p>
          <a:p>
            <a:pPr marL="0" indent="0">
              <a:buNone/>
            </a:pPr>
            <a:r>
              <a:rPr lang="en-US" b="0" i="0" u="none" strike="noStrike" baseline="0" dirty="0">
                <a:solidFill>
                  <a:srgbClr val="000000"/>
                </a:solidFill>
                <a:latin typeface="Arial"/>
              </a:rPr>
              <a:t>– </a:t>
            </a:r>
            <a:r>
              <a:rPr lang="en-US" b="1" i="0" u="none" strike="noStrike" baseline="0" dirty="0">
                <a:solidFill>
                  <a:srgbClr val="000000"/>
                </a:solidFill>
                <a:latin typeface="Arial"/>
              </a:rPr>
              <a:t>Thick</a:t>
            </a:r>
            <a:r>
              <a:rPr lang="en-US" b="0" i="0" u="none" strike="noStrike" baseline="0" dirty="0">
                <a:solidFill>
                  <a:srgbClr val="000000"/>
                </a:solidFill>
                <a:latin typeface="Arial"/>
              </a:rPr>
              <a:t>, tough, resist stretch yet flexible</a:t>
            </a:r>
          </a:p>
          <a:p>
            <a:pPr marL="0" indent="0">
              <a:buNone/>
            </a:pPr>
            <a:r>
              <a:rPr lang="en-US" b="0" i="0" u="none" strike="noStrike" baseline="0" dirty="0">
                <a:solidFill>
                  <a:srgbClr val="000000"/>
                </a:solidFill>
                <a:latin typeface="Arial"/>
              </a:rPr>
              <a:t>– Ex. tendons, ligaments &amp; dermis</a:t>
            </a:r>
          </a:p>
          <a:p>
            <a:pPr marL="0" indent="0">
              <a:buNone/>
            </a:pPr>
            <a:r>
              <a:rPr lang="en-US" sz="3600" b="0" i="0" u="none" strike="noStrike" baseline="0" dirty="0">
                <a:solidFill>
                  <a:srgbClr val="FF0000"/>
                </a:solidFill>
                <a:latin typeface="Arial"/>
              </a:rPr>
              <a:t>• </a:t>
            </a:r>
            <a:r>
              <a:rPr lang="en-US" sz="3600" b="1" i="0" u="none" strike="noStrike" baseline="0" dirty="0">
                <a:solidFill>
                  <a:srgbClr val="FF0000"/>
                </a:solidFill>
                <a:latin typeface="Arial"/>
              </a:rPr>
              <a:t>Elastic fibers--</a:t>
            </a:r>
            <a:r>
              <a:rPr lang="en-US" sz="3600" b="0" i="0" u="none" strike="noStrike" baseline="0" dirty="0">
                <a:solidFill>
                  <a:srgbClr val="FF0000"/>
                </a:solidFill>
                <a:latin typeface="Arial"/>
              </a:rPr>
              <a:t>called yellow fibers</a:t>
            </a:r>
          </a:p>
          <a:p>
            <a:pPr marL="0" indent="0">
              <a:buNone/>
            </a:pPr>
            <a:r>
              <a:rPr lang="en-US" b="0" i="0" u="none" strike="noStrike" baseline="0" dirty="0">
                <a:solidFill>
                  <a:srgbClr val="000000"/>
                </a:solidFill>
                <a:latin typeface="Arial"/>
              </a:rPr>
              <a:t>– recoil like </a:t>
            </a:r>
            <a:r>
              <a:rPr lang="en-US" b="0" i="0" u="none" strike="noStrike" baseline="0" dirty="0" err="1">
                <a:solidFill>
                  <a:srgbClr val="000000"/>
                </a:solidFill>
                <a:latin typeface="Arial"/>
              </a:rPr>
              <a:t>rubberband</a:t>
            </a:r>
            <a:r>
              <a:rPr lang="en-US" b="0" i="0" u="none" strike="noStrike" baseline="0" dirty="0">
                <a:solidFill>
                  <a:srgbClr val="000000"/>
                </a:solidFill>
                <a:latin typeface="Arial"/>
              </a:rPr>
              <a:t> (elasticity)</a:t>
            </a:r>
          </a:p>
          <a:p>
            <a:pPr marL="0" indent="0">
              <a:buNone/>
            </a:pPr>
            <a:r>
              <a:rPr lang="en-US" b="0" i="0" u="none" strike="noStrike" baseline="0" dirty="0">
                <a:solidFill>
                  <a:srgbClr val="000000"/>
                </a:solidFill>
                <a:latin typeface="Arial"/>
              </a:rPr>
              <a:t>– Ex. skin, lungs &amp; arteries; ability to recoil</a:t>
            </a:r>
          </a:p>
          <a:p>
            <a:pPr marL="0" indent="0">
              <a:buNone/>
            </a:pPr>
            <a:r>
              <a:rPr lang="en-US" sz="3600" b="0" i="0" u="none" strike="noStrike" baseline="0" dirty="0">
                <a:solidFill>
                  <a:srgbClr val="FF0000"/>
                </a:solidFill>
                <a:latin typeface="Arial"/>
              </a:rPr>
              <a:t>• </a:t>
            </a:r>
            <a:r>
              <a:rPr lang="en-US" sz="3600" b="1" i="0" u="none" strike="noStrike" baseline="0" dirty="0">
                <a:solidFill>
                  <a:srgbClr val="FF0000"/>
                </a:solidFill>
                <a:latin typeface="Arial"/>
              </a:rPr>
              <a:t>Reticular fibers</a:t>
            </a:r>
          </a:p>
          <a:p>
            <a:pPr marL="0" indent="0">
              <a:buNone/>
            </a:pPr>
            <a:r>
              <a:rPr lang="en-US" b="0" i="0" u="none" strike="noStrike" baseline="0" dirty="0">
                <a:solidFill>
                  <a:srgbClr val="000000"/>
                </a:solidFill>
                <a:latin typeface="Arial"/>
              </a:rPr>
              <a:t>– </a:t>
            </a:r>
            <a:r>
              <a:rPr lang="en-US" b="1" i="0" u="none" strike="noStrike" baseline="0" dirty="0">
                <a:solidFill>
                  <a:srgbClr val="000000"/>
                </a:solidFill>
                <a:latin typeface="Arial"/>
              </a:rPr>
              <a:t>Thin </a:t>
            </a:r>
            <a:r>
              <a:rPr lang="en-US" b="0" i="0" u="none" strike="noStrike" baseline="0" dirty="0">
                <a:solidFill>
                  <a:srgbClr val="000000"/>
                </a:solidFill>
                <a:latin typeface="Arial"/>
              </a:rPr>
              <a:t>collagen fibers coated with glycoprotein</a:t>
            </a:r>
          </a:p>
          <a:p>
            <a:pPr marL="0" indent="0">
              <a:buNone/>
            </a:pPr>
            <a:r>
              <a:rPr lang="en-US" b="0" i="0" u="none" strike="noStrike" baseline="0" dirty="0">
                <a:solidFill>
                  <a:srgbClr val="000000"/>
                </a:solidFill>
                <a:latin typeface="Arial"/>
              </a:rPr>
              <a:t>– Ex. form framework for spleen &amp; lymph nodes</a:t>
            </a:r>
            <a:endParaRPr lang="en-US" dirty="0"/>
          </a:p>
        </p:txBody>
      </p:sp>
    </p:spTree>
    <p:extLst>
      <p:ext uri="{BB962C8B-B14F-4D97-AF65-F5344CB8AC3E}">
        <p14:creationId xmlns:p14="http://schemas.microsoft.com/office/powerpoint/2010/main" val="29660251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591"/>
            <a:ext cx="8229600" cy="1143000"/>
          </a:xfrm>
        </p:spPr>
        <p:txBody>
          <a:bodyPr>
            <a:normAutofit/>
          </a:bodyPr>
          <a:lstStyle/>
          <a:p>
            <a:r>
              <a:rPr lang="en-US" b="1" dirty="0">
                <a:solidFill>
                  <a:srgbClr val="000000"/>
                </a:solidFill>
                <a:latin typeface="Arial"/>
              </a:rPr>
              <a:t>Ground Substance </a:t>
            </a:r>
            <a:r>
              <a:rPr lang="en-US" dirty="0">
                <a:solidFill>
                  <a:srgbClr val="000000"/>
                </a:solidFill>
                <a:latin typeface="Arial"/>
              </a:rPr>
              <a:t>of C.T.</a:t>
            </a:r>
            <a:endParaRPr lang="en-US" dirty="0"/>
          </a:p>
        </p:txBody>
      </p:sp>
      <p:sp>
        <p:nvSpPr>
          <p:cNvPr id="3" name="Content Placeholder 2"/>
          <p:cNvSpPr>
            <a:spLocks noGrp="1"/>
          </p:cNvSpPr>
          <p:nvPr>
            <p:ph sz="quarter" idx="1"/>
          </p:nvPr>
        </p:nvSpPr>
        <p:spPr>
          <a:xfrm>
            <a:off x="457200" y="1295400"/>
            <a:ext cx="8229600" cy="4830763"/>
          </a:xfrm>
        </p:spPr>
        <p:txBody>
          <a:bodyPr>
            <a:normAutofit fontScale="85000" lnSpcReduction="10000"/>
          </a:bodyPr>
          <a:lstStyle/>
          <a:p>
            <a:pPr marL="0" indent="0">
              <a:buNone/>
            </a:pPr>
            <a:r>
              <a:rPr lang="en-US" sz="4000" b="0" i="0" u="none" strike="noStrike" baseline="0" dirty="0">
                <a:solidFill>
                  <a:srgbClr val="000000"/>
                </a:solidFill>
                <a:latin typeface="Arial"/>
              </a:rPr>
              <a:t>• Gelatinous or rubbery material found in</a:t>
            </a:r>
          </a:p>
          <a:p>
            <a:pPr marL="0" indent="0">
              <a:buNone/>
            </a:pPr>
            <a:r>
              <a:rPr lang="en-US" sz="4000" b="0" i="0" u="none" strike="noStrike" baseline="0" dirty="0">
                <a:solidFill>
                  <a:srgbClr val="000000"/>
                </a:solidFill>
                <a:latin typeface="Arial"/>
              </a:rPr>
              <a:t>between cells –</a:t>
            </a:r>
          </a:p>
          <a:p>
            <a:pPr marL="0" indent="0">
              <a:buNone/>
            </a:pPr>
            <a:r>
              <a:rPr lang="en-US" sz="4000" b="0" i="0" u="none" strike="noStrike" baseline="0" dirty="0">
                <a:solidFill>
                  <a:srgbClr val="000000"/>
                </a:solidFill>
                <a:latin typeface="Arial"/>
              </a:rPr>
              <a:t>• Consists of 3 classes of large molecules</a:t>
            </a:r>
          </a:p>
          <a:p>
            <a:pPr marL="0" indent="0">
              <a:buNone/>
            </a:pPr>
            <a:r>
              <a:rPr lang="en-US" sz="3600" b="0" i="0" u="none" strike="noStrike" baseline="0" dirty="0">
                <a:solidFill>
                  <a:srgbClr val="000000"/>
                </a:solidFill>
                <a:latin typeface="Arial"/>
              </a:rPr>
              <a:t>– </a:t>
            </a:r>
            <a:r>
              <a:rPr lang="en-US" sz="3600" b="1" i="0" u="none" strike="noStrike" baseline="0" dirty="0" err="1">
                <a:solidFill>
                  <a:srgbClr val="000000"/>
                </a:solidFill>
                <a:latin typeface="Arial"/>
              </a:rPr>
              <a:t>G</a:t>
            </a:r>
            <a:r>
              <a:rPr lang="en-US" sz="3600" b="0" i="0" u="none" strike="noStrike" baseline="0" dirty="0" err="1">
                <a:solidFill>
                  <a:srgbClr val="000000"/>
                </a:solidFill>
                <a:latin typeface="Arial"/>
              </a:rPr>
              <a:t>lycos</a:t>
            </a:r>
            <a:r>
              <a:rPr lang="en-US" sz="3600" b="1" i="0" u="none" strike="noStrike" baseline="0" dirty="0" err="1">
                <a:solidFill>
                  <a:srgbClr val="000000"/>
                </a:solidFill>
                <a:latin typeface="Arial"/>
              </a:rPr>
              <a:t>a</a:t>
            </a:r>
            <a:r>
              <a:rPr lang="en-US" sz="3600" b="0" i="0" u="none" strike="noStrike" baseline="0" dirty="0" err="1">
                <a:solidFill>
                  <a:srgbClr val="000000"/>
                </a:solidFill>
                <a:latin typeface="Arial"/>
              </a:rPr>
              <a:t>mino</a:t>
            </a:r>
            <a:r>
              <a:rPr lang="en-US" sz="3600" b="1" i="0" u="none" strike="noStrike" baseline="0" dirty="0" err="1">
                <a:solidFill>
                  <a:srgbClr val="000000"/>
                </a:solidFill>
                <a:latin typeface="Arial"/>
              </a:rPr>
              <a:t>glycans</a:t>
            </a:r>
            <a:r>
              <a:rPr lang="en-US" sz="3600" b="1" i="0" u="none" strike="noStrike" baseline="0" dirty="0">
                <a:solidFill>
                  <a:srgbClr val="000000"/>
                </a:solidFill>
                <a:latin typeface="Arial"/>
              </a:rPr>
              <a:t> </a:t>
            </a:r>
            <a:r>
              <a:rPr lang="en-US" sz="3600" b="0" i="0" u="none" strike="noStrike" baseline="0" dirty="0">
                <a:solidFill>
                  <a:srgbClr val="000000"/>
                </a:solidFill>
                <a:latin typeface="Arial"/>
              </a:rPr>
              <a:t>(GAGs) –</a:t>
            </a:r>
          </a:p>
          <a:p>
            <a:pPr marL="0" indent="0">
              <a:buNone/>
            </a:pPr>
            <a:r>
              <a:rPr lang="en-US" b="0" i="0" u="none" strike="noStrike" baseline="0" dirty="0">
                <a:solidFill>
                  <a:srgbClr val="000000"/>
                </a:solidFill>
                <a:latin typeface="Arial"/>
              </a:rPr>
              <a:t>• </a:t>
            </a:r>
            <a:r>
              <a:rPr lang="en-US" b="0" i="0" u="none" strike="noStrike" baseline="0" dirty="0" err="1">
                <a:solidFill>
                  <a:srgbClr val="000000"/>
                </a:solidFill>
                <a:latin typeface="Arial"/>
              </a:rPr>
              <a:t>Polysacharides</a:t>
            </a:r>
            <a:r>
              <a:rPr lang="en-US" b="0" i="0" u="none" strike="noStrike" baseline="0" dirty="0">
                <a:solidFill>
                  <a:srgbClr val="000000"/>
                </a:solidFill>
                <a:latin typeface="Arial"/>
              </a:rPr>
              <a:t> that attract sodium &amp; </a:t>
            </a:r>
            <a:r>
              <a:rPr lang="en-US" b="1" i="0" u="none" strike="noStrike" baseline="0" dirty="0">
                <a:solidFill>
                  <a:srgbClr val="FF0000"/>
                </a:solidFill>
                <a:latin typeface="Arial"/>
              </a:rPr>
              <a:t>hold water</a:t>
            </a:r>
          </a:p>
          <a:p>
            <a:pPr marL="0" indent="0">
              <a:buNone/>
            </a:pPr>
            <a:r>
              <a:rPr lang="en-US" sz="3600" b="0" i="0" u="none" strike="noStrike" baseline="0" dirty="0">
                <a:solidFill>
                  <a:srgbClr val="000000"/>
                </a:solidFill>
                <a:latin typeface="Arial"/>
              </a:rPr>
              <a:t>– Proteo</a:t>
            </a:r>
            <a:r>
              <a:rPr lang="en-US" sz="3600" b="1" i="0" u="none" strike="noStrike" baseline="0" dirty="0">
                <a:solidFill>
                  <a:srgbClr val="000000"/>
                </a:solidFill>
                <a:latin typeface="Arial"/>
              </a:rPr>
              <a:t>glycan </a:t>
            </a:r>
            <a:r>
              <a:rPr lang="en-US" sz="3600" b="0" i="0" u="none" strike="noStrike" baseline="0" dirty="0">
                <a:solidFill>
                  <a:srgbClr val="000000"/>
                </a:solidFill>
                <a:latin typeface="Arial"/>
              </a:rPr>
              <a:t>is bottlebrush-shaped molecule</a:t>
            </a:r>
          </a:p>
          <a:p>
            <a:pPr marL="0" indent="0">
              <a:buNone/>
            </a:pPr>
            <a:r>
              <a:rPr lang="en-US" b="0" i="0" u="none" strike="noStrike" baseline="0" dirty="0">
                <a:solidFill>
                  <a:srgbClr val="FF0000"/>
                </a:solidFill>
                <a:latin typeface="Arial"/>
              </a:rPr>
              <a:t>• </a:t>
            </a:r>
            <a:r>
              <a:rPr lang="en-US" b="1" i="0" u="none" strike="noStrike" baseline="0" dirty="0">
                <a:solidFill>
                  <a:srgbClr val="FF0000"/>
                </a:solidFill>
                <a:latin typeface="Arial"/>
              </a:rPr>
              <a:t>Forms thick gel that slows the spread of pathogens</a:t>
            </a:r>
          </a:p>
          <a:p>
            <a:pPr marL="0" indent="0">
              <a:buNone/>
            </a:pPr>
            <a:r>
              <a:rPr lang="en-US" sz="3600" b="0" i="0" u="none" strike="noStrike" baseline="0" dirty="0">
                <a:solidFill>
                  <a:srgbClr val="000000"/>
                </a:solidFill>
                <a:latin typeface="Arial"/>
              </a:rPr>
              <a:t>– Cell adhesive </a:t>
            </a:r>
            <a:r>
              <a:rPr lang="en-US" sz="3600" b="1" i="0" u="none" strike="noStrike" baseline="0" dirty="0">
                <a:solidFill>
                  <a:srgbClr val="000000"/>
                </a:solidFill>
                <a:latin typeface="Arial"/>
              </a:rPr>
              <a:t>glyco</a:t>
            </a:r>
            <a:r>
              <a:rPr lang="en-US" sz="3600" b="0" i="0" u="none" strike="noStrike" baseline="0" dirty="0">
                <a:solidFill>
                  <a:srgbClr val="000000"/>
                </a:solidFill>
                <a:latin typeface="Arial"/>
              </a:rPr>
              <a:t>proteins</a:t>
            </a:r>
          </a:p>
          <a:p>
            <a:pPr marL="0" indent="0">
              <a:buNone/>
            </a:pPr>
            <a:r>
              <a:rPr lang="en-US" b="0" i="0" u="none" strike="noStrike" baseline="0" dirty="0">
                <a:solidFill>
                  <a:srgbClr val="000000"/>
                </a:solidFill>
                <a:latin typeface="Arial"/>
              </a:rPr>
              <a:t>• Allow themselves bind to matrix elements</a:t>
            </a:r>
            <a:endParaRPr lang="en-US" dirty="0"/>
          </a:p>
        </p:txBody>
      </p:sp>
    </p:spTree>
    <p:extLst>
      <p:ext uri="{BB962C8B-B14F-4D97-AF65-F5344CB8AC3E}">
        <p14:creationId xmlns:p14="http://schemas.microsoft.com/office/powerpoint/2010/main" val="15619213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0000"/>
                </a:solidFill>
                <a:latin typeface="Arial"/>
              </a:rPr>
              <a:t>Cells </a:t>
            </a:r>
            <a:r>
              <a:rPr lang="en-US" dirty="0">
                <a:solidFill>
                  <a:srgbClr val="000000"/>
                </a:solidFill>
                <a:latin typeface="Arial"/>
              </a:rPr>
              <a:t>of C.T.</a:t>
            </a:r>
            <a:endParaRPr lang="en-US" dirty="0"/>
          </a:p>
        </p:txBody>
      </p:sp>
      <p:sp>
        <p:nvSpPr>
          <p:cNvPr id="3" name="Content Placeholder 2"/>
          <p:cNvSpPr>
            <a:spLocks noGrp="1"/>
          </p:cNvSpPr>
          <p:nvPr>
            <p:ph sz="quarter" idx="1"/>
          </p:nvPr>
        </p:nvSpPr>
        <p:spPr>
          <a:xfrm>
            <a:off x="457200" y="1295400"/>
            <a:ext cx="8229600" cy="4830763"/>
          </a:xfrm>
        </p:spPr>
        <p:txBody>
          <a:bodyPr>
            <a:normAutofit lnSpcReduction="10000"/>
          </a:bodyPr>
          <a:lstStyle/>
          <a:p>
            <a:pPr marL="0" indent="0">
              <a:buNone/>
            </a:pPr>
            <a:r>
              <a:rPr lang="en-US" b="0" i="0" u="none" strike="noStrike" baseline="0" dirty="0">
                <a:solidFill>
                  <a:srgbClr val="000000"/>
                </a:solidFill>
                <a:latin typeface="Arial"/>
              </a:rPr>
              <a:t>• </a:t>
            </a:r>
            <a:r>
              <a:rPr lang="en-US" b="1" i="0" u="none" strike="noStrike" baseline="0" dirty="0">
                <a:solidFill>
                  <a:srgbClr val="000000"/>
                </a:solidFill>
                <a:latin typeface="Arial"/>
              </a:rPr>
              <a:t>Fibroblasts </a:t>
            </a:r>
            <a:r>
              <a:rPr lang="en-US" b="0" i="0" u="none" strike="noStrike" baseline="0" dirty="0">
                <a:solidFill>
                  <a:srgbClr val="000000"/>
                </a:solidFill>
                <a:latin typeface="Arial"/>
              </a:rPr>
              <a:t>-- produce fibers &amp; ground substance</a:t>
            </a:r>
          </a:p>
          <a:p>
            <a:pPr marL="0" indent="0">
              <a:buNone/>
            </a:pPr>
            <a:r>
              <a:rPr lang="en-US" b="0" i="0" u="none" strike="noStrike" baseline="0" dirty="0">
                <a:solidFill>
                  <a:srgbClr val="000000"/>
                </a:solidFill>
                <a:latin typeface="Arial"/>
              </a:rPr>
              <a:t>• </a:t>
            </a:r>
            <a:r>
              <a:rPr lang="en-US" b="1" i="0" u="none" strike="noStrike" baseline="0" dirty="0">
                <a:solidFill>
                  <a:srgbClr val="000000"/>
                </a:solidFill>
                <a:latin typeface="Arial"/>
              </a:rPr>
              <a:t>WBCs -- </a:t>
            </a:r>
            <a:r>
              <a:rPr lang="en-US" b="0" i="0" u="none" strike="noStrike" baseline="0" dirty="0">
                <a:solidFill>
                  <a:srgbClr val="000000"/>
                </a:solidFill>
                <a:latin typeface="Arial"/>
              </a:rPr>
              <a:t>wander (mostly in CT) in search of</a:t>
            </a:r>
          </a:p>
          <a:p>
            <a:pPr marL="0" indent="0">
              <a:buNone/>
            </a:pPr>
            <a:r>
              <a:rPr lang="en-US" b="0" i="0" u="none" strike="noStrike" baseline="0" dirty="0">
                <a:solidFill>
                  <a:srgbClr val="000000"/>
                </a:solidFill>
                <a:latin typeface="Arial"/>
              </a:rPr>
              <a:t>bacteria</a:t>
            </a:r>
          </a:p>
          <a:p>
            <a:pPr marL="0" indent="0">
              <a:buNone/>
            </a:pPr>
            <a:r>
              <a:rPr lang="en-US" sz="2800" b="0" i="0" u="none" strike="noStrike" baseline="0" dirty="0">
                <a:solidFill>
                  <a:srgbClr val="0000FF"/>
                </a:solidFill>
                <a:latin typeface="Arial"/>
              </a:rPr>
              <a:t>– </a:t>
            </a:r>
            <a:r>
              <a:rPr lang="en-US" sz="2800" b="1" i="0" u="none" strike="noStrike" baseline="0" dirty="0">
                <a:solidFill>
                  <a:srgbClr val="0000FF"/>
                </a:solidFill>
                <a:latin typeface="Arial"/>
              </a:rPr>
              <a:t>Macrophages </a:t>
            </a:r>
            <a:r>
              <a:rPr lang="en-US" sz="2800" b="0" i="0" u="none" strike="noStrike" baseline="0" dirty="0">
                <a:solidFill>
                  <a:srgbClr val="000000"/>
                </a:solidFill>
                <a:latin typeface="Arial"/>
              </a:rPr>
              <a:t>– large phagocytic cells-- arise from</a:t>
            </a:r>
          </a:p>
          <a:p>
            <a:pPr marL="0" indent="0">
              <a:buNone/>
            </a:pPr>
            <a:r>
              <a:rPr lang="en-US" sz="2800" b="0" i="0" u="none" strike="noStrike" baseline="0" dirty="0">
                <a:solidFill>
                  <a:srgbClr val="000000"/>
                </a:solidFill>
                <a:latin typeface="Arial"/>
              </a:rPr>
              <a:t>monocytes (WBC); function? </a:t>
            </a:r>
            <a:r>
              <a:rPr lang="en-US" sz="2800" b="0" i="0" u="none" strike="noStrike" baseline="0" dirty="0">
                <a:solidFill>
                  <a:srgbClr val="FF0000"/>
                </a:solidFill>
                <a:latin typeface="Arial"/>
              </a:rPr>
              <a:t>phagocytosis</a:t>
            </a:r>
          </a:p>
          <a:p>
            <a:pPr marL="0" indent="0">
              <a:buNone/>
            </a:pPr>
            <a:r>
              <a:rPr lang="en-US" sz="2800" b="0" i="0" u="none" strike="noStrike" baseline="0" dirty="0">
                <a:solidFill>
                  <a:srgbClr val="0000FF"/>
                </a:solidFill>
                <a:latin typeface="Arial"/>
              </a:rPr>
              <a:t>– </a:t>
            </a:r>
            <a:r>
              <a:rPr lang="en-US" sz="2800" b="1" i="0" u="none" strike="noStrike" baseline="0" dirty="0">
                <a:solidFill>
                  <a:srgbClr val="0000FF"/>
                </a:solidFill>
                <a:latin typeface="Arial"/>
              </a:rPr>
              <a:t>Plasma cells </a:t>
            </a:r>
            <a:r>
              <a:rPr lang="en-US" sz="2800" b="0" i="0" u="none" strike="noStrike" baseline="0" dirty="0">
                <a:solidFill>
                  <a:srgbClr val="000000"/>
                </a:solidFill>
                <a:latin typeface="Arial"/>
              </a:rPr>
              <a:t>-- arise from lymphocytes; antibody producing</a:t>
            </a:r>
            <a:r>
              <a:rPr lang="en-US" sz="2800" dirty="0">
                <a:solidFill>
                  <a:srgbClr val="000000"/>
                </a:solidFill>
                <a:latin typeface="Arial"/>
              </a:rPr>
              <a:t> </a:t>
            </a:r>
            <a:r>
              <a:rPr lang="en-US" sz="2800" b="0" i="0" u="none" strike="noStrike" baseline="0" dirty="0">
                <a:solidFill>
                  <a:srgbClr val="000000"/>
                </a:solidFill>
                <a:latin typeface="Arial"/>
              </a:rPr>
              <a:t>cells</a:t>
            </a:r>
          </a:p>
          <a:p>
            <a:pPr marL="0" indent="0">
              <a:buNone/>
            </a:pPr>
            <a:r>
              <a:rPr lang="en-US" b="0" i="0" u="none" strike="noStrike" baseline="0" dirty="0">
                <a:solidFill>
                  <a:srgbClr val="000000"/>
                </a:solidFill>
                <a:latin typeface="Arial"/>
              </a:rPr>
              <a:t>• </a:t>
            </a:r>
            <a:r>
              <a:rPr lang="en-US" b="1" i="0" u="none" strike="noStrike" baseline="0" dirty="0">
                <a:solidFill>
                  <a:srgbClr val="000000"/>
                </a:solidFill>
                <a:latin typeface="Arial"/>
              </a:rPr>
              <a:t>Mast cells – </a:t>
            </a:r>
            <a:r>
              <a:rPr lang="en-US" b="0" i="0" u="none" strike="noStrike" baseline="0" dirty="0">
                <a:solidFill>
                  <a:srgbClr val="000000"/>
                </a:solidFill>
                <a:latin typeface="Arial"/>
              </a:rPr>
              <a:t>oval shaped; clustered along blood</a:t>
            </a:r>
          </a:p>
          <a:p>
            <a:pPr marL="0" indent="0">
              <a:buNone/>
            </a:pPr>
            <a:r>
              <a:rPr lang="en-US" b="0" i="0" u="none" strike="noStrike" baseline="0" dirty="0">
                <a:solidFill>
                  <a:srgbClr val="000000"/>
                </a:solidFill>
                <a:latin typeface="Arial"/>
              </a:rPr>
              <a:t>vessels; secrete heparin and histamine</a:t>
            </a:r>
          </a:p>
          <a:p>
            <a:pPr marL="0" indent="0">
              <a:buNone/>
            </a:pPr>
            <a:r>
              <a:rPr lang="en-US" b="0" i="0" u="none" strike="noStrike" baseline="0" dirty="0">
                <a:solidFill>
                  <a:srgbClr val="000000"/>
                </a:solidFill>
                <a:latin typeface="Arial"/>
              </a:rPr>
              <a:t>• </a:t>
            </a:r>
            <a:r>
              <a:rPr lang="en-US" b="1" i="0" u="none" strike="noStrike" baseline="0" dirty="0">
                <a:solidFill>
                  <a:srgbClr val="000000"/>
                </a:solidFill>
                <a:latin typeface="Arial"/>
              </a:rPr>
              <a:t>Adipocytes or fat cells --</a:t>
            </a:r>
            <a:r>
              <a:rPr lang="en-US" b="0" i="0" u="none" strike="noStrike" baseline="0" dirty="0">
                <a:solidFill>
                  <a:srgbClr val="000000"/>
                </a:solidFill>
                <a:latin typeface="Arial"/>
              </a:rPr>
              <a:t>store triglycerides</a:t>
            </a:r>
            <a:endParaRPr lang="en-US" dirty="0"/>
          </a:p>
        </p:txBody>
      </p:sp>
    </p:spTree>
    <p:extLst>
      <p:ext uri="{BB962C8B-B14F-4D97-AF65-F5344CB8AC3E}">
        <p14:creationId xmlns:p14="http://schemas.microsoft.com/office/powerpoint/2010/main" val="28947323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063752"/>
          </a:xfrm>
        </p:spPr>
        <p:txBody>
          <a:bodyPr>
            <a:normAutofit fontScale="90000"/>
          </a:bodyPr>
          <a:lstStyle/>
          <a:p>
            <a:r>
              <a:rPr lang="en-US" b="1" i="0" u="none" strike="noStrike" baseline="0" dirty="0">
                <a:solidFill>
                  <a:srgbClr val="000000"/>
                </a:solidFill>
                <a:latin typeface="Arial"/>
              </a:rPr>
              <a:t/>
            </a:r>
            <a:br>
              <a:rPr lang="en-US" b="1" i="0" u="none" strike="noStrike" baseline="0" dirty="0">
                <a:solidFill>
                  <a:srgbClr val="000000"/>
                </a:solidFill>
                <a:latin typeface="Arial"/>
              </a:rPr>
            </a:br>
            <a:r>
              <a:rPr lang="en-US" b="1" dirty="0">
                <a:solidFill>
                  <a:srgbClr val="000000"/>
                </a:solidFill>
                <a:latin typeface="Arial"/>
              </a:rPr>
              <a:t/>
            </a:r>
            <a:br>
              <a:rPr lang="en-US" b="1" dirty="0">
                <a:solidFill>
                  <a:srgbClr val="000000"/>
                </a:solidFill>
                <a:latin typeface="Arial"/>
              </a:rPr>
            </a:br>
            <a:r>
              <a:rPr lang="en-US" b="1" i="0" u="none" strike="noStrike" baseline="0" dirty="0">
                <a:solidFill>
                  <a:srgbClr val="000000"/>
                </a:solidFill>
                <a:latin typeface="Arial"/>
              </a:rPr>
              <a:t>Specialized connective tissue</a:t>
            </a:r>
            <a:br>
              <a:rPr lang="en-US" b="1" i="0" u="none" strike="noStrike" baseline="0" dirty="0">
                <a:solidFill>
                  <a:srgbClr val="000000"/>
                </a:solidFill>
                <a:latin typeface="Arial"/>
              </a:rPr>
            </a:br>
            <a:endParaRPr lang="en-US" dirty="0"/>
          </a:p>
        </p:txBody>
      </p:sp>
      <p:sp>
        <p:nvSpPr>
          <p:cNvPr id="3" name="Content Placeholder 2"/>
          <p:cNvSpPr>
            <a:spLocks noGrp="1"/>
          </p:cNvSpPr>
          <p:nvPr>
            <p:ph sz="quarter" idx="1"/>
          </p:nvPr>
        </p:nvSpPr>
        <p:spPr/>
        <p:txBody>
          <a:bodyPr/>
          <a:lstStyle/>
          <a:p>
            <a:r>
              <a:rPr lang="en-US" b="1" i="0" u="none" strike="noStrike" baseline="0" dirty="0">
                <a:solidFill>
                  <a:srgbClr val="000000"/>
                </a:solidFill>
                <a:latin typeface="Arial"/>
              </a:rPr>
              <a:t> Cartilage</a:t>
            </a:r>
          </a:p>
          <a:p>
            <a:r>
              <a:rPr lang="en-US" b="1" i="0" u="none" strike="noStrike" baseline="0" dirty="0">
                <a:solidFill>
                  <a:srgbClr val="000000"/>
                </a:solidFill>
                <a:latin typeface="Arial"/>
              </a:rPr>
              <a:t> Bone</a:t>
            </a:r>
          </a:p>
          <a:p>
            <a:r>
              <a:rPr lang="en-US" b="1" dirty="0">
                <a:solidFill>
                  <a:srgbClr val="000000"/>
                </a:solidFill>
                <a:latin typeface="Arial"/>
              </a:rPr>
              <a:t> </a:t>
            </a:r>
            <a:r>
              <a:rPr lang="en-US" b="1" i="0" u="none" strike="noStrike" baseline="0" dirty="0">
                <a:solidFill>
                  <a:srgbClr val="000000"/>
                </a:solidFill>
                <a:latin typeface="Arial"/>
              </a:rPr>
              <a:t>Blood</a:t>
            </a:r>
          </a:p>
          <a:p>
            <a:pPr marL="0" indent="0">
              <a:buNone/>
            </a:pPr>
            <a:endParaRPr lang="en-US" dirty="0"/>
          </a:p>
        </p:txBody>
      </p:sp>
    </p:spTree>
    <p:extLst>
      <p:ext uri="{BB962C8B-B14F-4D97-AF65-F5344CB8AC3E}">
        <p14:creationId xmlns:p14="http://schemas.microsoft.com/office/powerpoint/2010/main" val="14573230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There are many kinds of epithelium, and nomenclature is somewhat variable. Most classification schemes combine a description of the cell-shape in the upper layer of the epithelium</a:t>
            </a:r>
          </a:p>
        </p:txBody>
      </p:sp>
    </p:spTree>
    <p:extLst>
      <p:ext uri="{BB962C8B-B14F-4D97-AF65-F5344CB8AC3E}">
        <p14:creationId xmlns:p14="http://schemas.microsoft.com/office/powerpoint/2010/main" val="1150144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063752"/>
          </a:xfrm>
        </p:spPr>
        <p:txBody>
          <a:bodyPr>
            <a:normAutofit fontScale="90000"/>
          </a:bodyPr>
          <a:lstStyle/>
          <a:p>
            <a:r>
              <a:rPr lang="en-US" b="1" i="0" u="none" strike="noStrike" baseline="0" dirty="0">
                <a:solidFill>
                  <a:srgbClr val="000000"/>
                </a:solidFill>
                <a:latin typeface="Arial"/>
              </a:rPr>
              <a:t/>
            </a:r>
            <a:br>
              <a:rPr lang="en-US" b="1" i="0" u="none" strike="noStrike" baseline="0" dirty="0">
                <a:solidFill>
                  <a:srgbClr val="000000"/>
                </a:solidFill>
                <a:latin typeface="Arial"/>
              </a:rPr>
            </a:br>
            <a:r>
              <a:rPr lang="en-US" b="1" dirty="0">
                <a:solidFill>
                  <a:srgbClr val="000000"/>
                </a:solidFill>
                <a:latin typeface="Arial"/>
              </a:rPr>
              <a:t/>
            </a:r>
            <a:br>
              <a:rPr lang="en-US" b="1" dirty="0">
                <a:solidFill>
                  <a:srgbClr val="000000"/>
                </a:solidFill>
                <a:latin typeface="Arial"/>
              </a:rPr>
            </a:br>
            <a:r>
              <a:rPr lang="en-US" b="1" dirty="0">
                <a:solidFill>
                  <a:srgbClr val="000000"/>
                </a:solidFill>
                <a:latin typeface="Arial"/>
              </a:rPr>
              <a:t/>
            </a:r>
            <a:br>
              <a:rPr lang="en-US" b="1" dirty="0">
                <a:solidFill>
                  <a:srgbClr val="000000"/>
                </a:solidFill>
                <a:latin typeface="Arial"/>
              </a:rPr>
            </a:br>
            <a:r>
              <a:rPr lang="en-US" b="1" dirty="0">
                <a:solidFill>
                  <a:srgbClr val="000000"/>
                </a:solidFill>
                <a:latin typeface="Arial"/>
              </a:rPr>
              <a:t/>
            </a:r>
            <a:br>
              <a:rPr lang="en-US" b="1" dirty="0">
                <a:solidFill>
                  <a:srgbClr val="000000"/>
                </a:solidFill>
                <a:latin typeface="Arial"/>
              </a:rPr>
            </a:br>
            <a:r>
              <a:rPr lang="en-US" b="1" i="0" u="none" strike="noStrike" baseline="0" dirty="0">
                <a:solidFill>
                  <a:srgbClr val="000000"/>
                </a:solidFill>
                <a:latin typeface="Arial"/>
              </a:rPr>
              <a:t>Specialized connective tissue</a:t>
            </a:r>
            <a:endParaRPr lang="en-US" dirty="0"/>
          </a:p>
        </p:txBody>
      </p:sp>
      <p:sp>
        <p:nvSpPr>
          <p:cNvPr id="3" name="Content Placeholder 2"/>
          <p:cNvSpPr>
            <a:spLocks noGrp="1"/>
          </p:cNvSpPr>
          <p:nvPr>
            <p:ph idx="1"/>
          </p:nvPr>
        </p:nvSpPr>
        <p:spPr/>
        <p:txBody>
          <a:bodyPr/>
          <a:lstStyle/>
          <a:p>
            <a:r>
              <a:rPr lang="en-US" b="1" i="0" u="none" strike="noStrike" baseline="0" dirty="0">
                <a:solidFill>
                  <a:srgbClr val="000000"/>
                </a:solidFill>
                <a:latin typeface="Arial"/>
              </a:rPr>
              <a:t> Cartilage</a:t>
            </a:r>
          </a:p>
          <a:p>
            <a:r>
              <a:rPr lang="en-US" b="1" i="0" u="none" strike="noStrike" baseline="0" dirty="0">
                <a:solidFill>
                  <a:srgbClr val="000000"/>
                </a:solidFill>
                <a:latin typeface="Arial"/>
              </a:rPr>
              <a:t> Bone</a:t>
            </a:r>
          </a:p>
          <a:p>
            <a:r>
              <a:rPr lang="en-US" b="1" dirty="0">
                <a:solidFill>
                  <a:srgbClr val="000000"/>
                </a:solidFill>
                <a:latin typeface="Arial"/>
              </a:rPr>
              <a:t> </a:t>
            </a:r>
            <a:r>
              <a:rPr lang="en-US" b="1" i="0" u="none" strike="noStrike" baseline="0" dirty="0">
                <a:solidFill>
                  <a:srgbClr val="000000"/>
                </a:solidFill>
                <a:latin typeface="Arial"/>
              </a:rPr>
              <a:t>Blood</a:t>
            </a:r>
          </a:p>
          <a:p>
            <a:pPr marL="0" indent="0">
              <a:buNone/>
            </a:pPr>
            <a:endParaRPr lang="en-US" dirty="0"/>
          </a:p>
        </p:txBody>
      </p:sp>
    </p:spTree>
    <p:extLst>
      <p:ext uri="{BB962C8B-B14F-4D97-AF65-F5344CB8AC3E}">
        <p14:creationId xmlns:p14="http://schemas.microsoft.com/office/powerpoint/2010/main" val="20136249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Times New Roman"/>
              </a:rPr>
              <a:t>Cartilage</a:t>
            </a:r>
            <a:endParaRPr lang="en-US" dirty="0"/>
          </a:p>
        </p:txBody>
      </p:sp>
      <p:sp>
        <p:nvSpPr>
          <p:cNvPr id="3" name="Content Placeholder 2"/>
          <p:cNvSpPr>
            <a:spLocks noGrp="1"/>
          </p:cNvSpPr>
          <p:nvPr>
            <p:ph idx="1"/>
          </p:nvPr>
        </p:nvSpPr>
        <p:spPr/>
        <p:txBody>
          <a:bodyPr>
            <a:normAutofit/>
          </a:bodyPr>
          <a:lstStyle/>
          <a:p>
            <a:r>
              <a:rPr lang="en-US" b="0" i="0" u="none" strike="noStrike" baseline="0" dirty="0">
                <a:latin typeface="Times New Roman"/>
              </a:rPr>
              <a:t>Cartilage : is a special form of connective tissue, consist of mainly cells called chondrocytes (cartilage cell) and </a:t>
            </a:r>
            <a:r>
              <a:rPr lang="en-US" b="0" i="0" u="none" strike="noStrike" baseline="0" dirty="0" err="1">
                <a:latin typeface="Times New Roman"/>
              </a:rPr>
              <a:t>chondroblasts</a:t>
            </a:r>
            <a:r>
              <a:rPr lang="en-US" b="0" i="0" u="none" strike="noStrike" baseline="0" dirty="0">
                <a:latin typeface="Times New Roman"/>
              </a:rPr>
              <a:t> that synthesized connective tissue fibers and ground substance. </a:t>
            </a:r>
            <a:endParaRPr lang="en-US" dirty="0"/>
          </a:p>
          <a:p>
            <a:r>
              <a:rPr lang="en-US" b="0" i="0" u="none" strike="noStrike" baseline="0" dirty="0">
                <a:latin typeface="Times New Roman"/>
              </a:rPr>
              <a:t>Chondrocyte: - spherical in shape which is located in the small vacuole called lacunae in the matrix, with centrically nucleus, some lacunae may contain more than one chondrocyte, these groups of chondrocytes called </a:t>
            </a:r>
            <a:r>
              <a:rPr lang="en-US" b="1" i="0" u="none" strike="noStrike" baseline="0" dirty="0">
                <a:solidFill>
                  <a:srgbClr val="FF0000"/>
                </a:solidFill>
                <a:latin typeface="Times New Roman"/>
              </a:rPr>
              <a:t>cell nests. </a:t>
            </a:r>
            <a:endParaRPr lang="en-US" b="1" dirty="0">
              <a:solidFill>
                <a:srgbClr val="FF0000"/>
              </a:solidFill>
            </a:endParaRPr>
          </a:p>
        </p:txBody>
      </p:sp>
    </p:spTree>
    <p:extLst>
      <p:ext uri="{BB962C8B-B14F-4D97-AF65-F5344CB8AC3E}">
        <p14:creationId xmlns:p14="http://schemas.microsoft.com/office/powerpoint/2010/main" val="30564383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endParaRPr lang="en-US" sz="2800" b="0" i="0" u="none" strike="noStrike" baseline="0" dirty="0">
              <a:solidFill>
                <a:srgbClr val="000000"/>
              </a:solidFill>
              <a:latin typeface="Times New Roman"/>
            </a:endParaRPr>
          </a:p>
          <a:p>
            <a:r>
              <a:rPr lang="en-US" sz="2800" b="0" i="0" u="none" strike="noStrike" baseline="0" dirty="0">
                <a:solidFill>
                  <a:srgbClr val="000000"/>
                </a:solidFill>
                <a:latin typeface="Times New Roman"/>
              </a:rPr>
              <a:t> </a:t>
            </a:r>
            <a:r>
              <a:rPr lang="en-US" b="0" i="0" u="none" strike="noStrike" baseline="0" dirty="0">
                <a:solidFill>
                  <a:srgbClr val="000000"/>
                </a:solidFill>
                <a:latin typeface="Times New Roman"/>
              </a:rPr>
              <a:t>The surface of most of the cartilage in the body is surrounded by a membrane of </a:t>
            </a:r>
            <a:r>
              <a:rPr lang="en-US" b="0" i="0" u="none" strike="noStrike" baseline="0" dirty="0">
                <a:solidFill>
                  <a:srgbClr val="FF0000"/>
                </a:solidFill>
                <a:latin typeface="Times New Roman"/>
              </a:rPr>
              <a:t>dense irregular connective tissue </a:t>
            </a:r>
            <a:r>
              <a:rPr lang="en-US" b="0" i="0" u="none" strike="noStrike" baseline="0" dirty="0">
                <a:solidFill>
                  <a:srgbClr val="000000"/>
                </a:solidFill>
                <a:latin typeface="Times New Roman"/>
              </a:rPr>
              <a:t>called </a:t>
            </a:r>
            <a:r>
              <a:rPr lang="en-US" b="0" i="0" u="none" strike="noStrike" baseline="0" dirty="0">
                <a:solidFill>
                  <a:srgbClr val="FFFF00"/>
                </a:solidFill>
                <a:latin typeface="Times New Roman"/>
              </a:rPr>
              <a:t>perichondrium</a:t>
            </a:r>
            <a:r>
              <a:rPr lang="en-US" b="0" i="0" u="none" strike="noStrike" baseline="0" dirty="0">
                <a:solidFill>
                  <a:srgbClr val="000000"/>
                </a:solidFill>
                <a:latin typeface="Times New Roman"/>
              </a:rPr>
              <a:t>, which provides nutrients to the cartilage since the cartilage tissue has no blood vessels of its own. </a:t>
            </a:r>
          </a:p>
          <a:p>
            <a:r>
              <a:rPr lang="en-US" b="1" i="0" u="none" strike="noStrike" baseline="0" dirty="0">
                <a:solidFill>
                  <a:srgbClr val="FFFF00"/>
                </a:solidFill>
                <a:latin typeface="Times New Roman"/>
              </a:rPr>
              <a:t>Perichondrium</a:t>
            </a:r>
            <a:r>
              <a:rPr lang="en-US" b="0" i="0" u="none" strike="noStrike" baseline="0" dirty="0">
                <a:solidFill>
                  <a:srgbClr val="FFFF00"/>
                </a:solidFill>
                <a:latin typeface="Times New Roman"/>
              </a:rPr>
              <a:t>: - Irregular dense connective tissue, rich in blood and lymph vessels and nerve, surrounded the</a:t>
            </a:r>
            <a:r>
              <a:rPr lang="en-US" b="0" i="0" u="none" strike="noStrike" dirty="0">
                <a:solidFill>
                  <a:srgbClr val="FFFF00"/>
                </a:solidFill>
                <a:latin typeface="Times New Roman"/>
              </a:rPr>
              <a:t> </a:t>
            </a:r>
            <a:r>
              <a:rPr lang="en-US" b="0" i="0" u="none" strike="noStrike" baseline="0" dirty="0">
                <a:solidFill>
                  <a:srgbClr val="FFFF00"/>
                </a:solidFill>
                <a:latin typeface="Times New Roman"/>
              </a:rPr>
              <a:t>cartilage</a:t>
            </a:r>
            <a:r>
              <a:rPr lang="en-US" b="0" i="0" u="none" strike="noStrike" baseline="0" dirty="0">
                <a:solidFill>
                  <a:srgbClr val="C00000"/>
                </a:solidFill>
                <a:latin typeface="Times New Roman"/>
              </a:rPr>
              <a:t>. </a:t>
            </a:r>
            <a:endParaRPr lang="en-US" dirty="0">
              <a:solidFill>
                <a:srgbClr val="C00000"/>
              </a:solidFill>
            </a:endParaRPr>
          </a:p>
        </p:txBody>
      </p:sp>
    </p:spTree>
    <p:extLst>
      <p:ext uri="{BB962C8B-B14F-4D97-AF65-F5344CB8AC3E}">
        <p14:creationId xmlns:p14="http://schemas.microsoft.com/office/powerpoint/2010/main" val="21506356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0000"/>
                </a:solidFill>
                <a:latin typeface="Arial"/>
              </a:rPr>
              <a:t>Cartilage</a:t>
            </a:r>
            <a:endParaRPr lang="en-US" dirty="0"/>
          </a:p>
        </p:txBody>
      </p:sp>
      <p:sp>
        <p:nvSpPr>
          <p:cNvPr id="3" name="Content Placeholder 2"/>
          <p:cNvSpPr>
            <a:spLocks noGrp="1"/>
          </p:cNvSpPr>
          <p:nvPr>
            <p:ph idx="1"/>
          </p:nvPr>
        </p:nvSpPr>
        <p:spPr/>
        <p:txBody>
          <a:bodyPr>
            <a:normAutofit/>
          </a:bodyPr>
          <a:lstStyle/>
          <a:p>
            <a:pPr marL="0" indent="0">
              <a:buNone/>
            </a:pPr>
            <a:r>
              <a:rPr lang="en-US" dirty="0">
                <a:solidFill>
                  <a:srgbClr val="000000"/>
                </a:solidFill>
                <a:latin typeface="Arial"/>
              </a:rPr>
              <a:t>• Supportive CT with rubbery matrix</a:t>
            </a:r>
          </a:p>
          <a:p>
            <a:pPr marL="0" indent="0">
              <a:buNone/>
            </a:pPr>
            <a:r>
              <a:rPr lang="en-US" dirty="0">
                <a:solidFill>
                  <a:srgbClr val="000000"/>
                </a:solidFill>
                <a:latin typeface="Arial"/>
              </a:rPr>
              <a:t>• </a:t>
            </a:r>
            <a:r>
              <a:rPr lang="en-US" dirty="0" err="1">
                <a:solidFill>
                  <a:srgbClr val="FFFF00"/>
                </a:solidFill>
                <a:latin typeface="Arial"/>
              </a:rPr>
              <a:t>Chondroblasts</a:t>
            </a:r>
            <a:r>
              <a:rPr lang="en-US" dirty="0">
                <a:solidFill>
                  <a:srgbClr val="FFFF00"/>
                </a:solidFill>
                <a:latin typeface="Arial"/>
              </a:rPr>
              <a:t> </a:t>
            </a:r>
            <a:r>
              <a:rPr lang="en-US" dirty="0">
                <a:solidFill>
                  <a:srgbClr val="000000"/>
                </a:solidFill>
                <a:latin typeface="Arial"/>
              </a:rPr>
              <a:t>produce matrix, surround</a:t>
            </a:r>
          </a:p>
          <a:p>
            <a:pPr marL="0" indent="0">
              <a:buNone/>
            </a:pPr>
            <a:r>
              <a:rPr lang="en-US" dirty="0">
                <a:solidFill>
                  <a:srgbClr val="000000"/>
                </a:solidFill>
                <a:latin typeface="Arial"/>
              </a:rPr>
              <a:t>themselves, and become </a:t>
            </a:r>
            <a:r>
              <a:rPr lang="en-US" b="1" dirty="0">
                <a:solidFill>
                  <a:srgbClr val="FFFF00"/>
                </a:solidFill>
                <a:latin typeface="Arial"/>
              </a:rPr>
              <a:t>Chondrocytes</a:t>
            </a:r>
          </a:p>
          <a:p>
            <a:pPr marL="0" indent="0">
              <a:buNone/>
            </a:pPr>
            <a:r>
              <a:rPr lang="en-US" dirty="0">
                <a:solidFill>
                  <a:srgbClr val="000000"/>
                </a:solidFill>
                <a:latin typeface="Arial"/>
              </a:rPr>
              <a:t>• </a:t>
            </a:r>
            <a:r>
              <a:rPr lang="en-US" b="1" dirty="0">
                <a:solidFill>
                  <a:srgbClr val="FFFF00"/>
                </a:solidFill>
                <a:latin typeface="Arial"/>
              </a:rPr>
              <a:t>No blood vessels</a:t>
            </a:r>
            <a:r>
              <a:rPr lang="en-US" dirty="0">
                <a:solidFill>
                  <a:srgbClr val="000000"/>
                </a:solidFill>
                <a:latin typeface="Arial"/>
              </a:rPr>
              <a:t>; so diffusion must bring in nutrients &amp; remove wastes;</a:t>
            </a:r>
          </a:p>
          <a:p>
            <a:pPr marL="0" indent="0">
              <a:buNone/>
            </a:pPr>
            <a:endParaRPr lang="en-US" dirty="0"/>
          </a:p>
        </p:txBody>
      </p:sp>
    </p:spTree>
    <p:extLst>
      <p:ext uri="{BB962C8B-B14F-4D97-AF65-F5344CB8AC3E}">
        <p14:creationId xmlns:p14="http://schemas.microsoft.com/office/powerpoint/2010/main" val="11264189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solidFill>
                  <a:srgbClr val="000000"/>
                </a:solidFill>
                <a:latin typeface="Arial"/>
              </a:rPr>
              <a:t>3 types of cartilage depend upon </a:t>
            </a:r>
            <a:r>
              <a:rPr lang="en-US" b="1" dirty="0">
                <a:solidFill>
                  <a:srgbClr val="FF0000"/>
                </a:solidFill>
                <a:latin typeface="Arial"/>
              </a:rPr>
              <a:t>FIBER TYPES</a:t>
            </a:r>
          </a:p>
          <a:p>
            <a:pPr marL="0" indent="0">
              <a:buNone/>
            </a:pPr>
            <a:r>
              <a:rPr lang="en-US" b="1" dirty="0">
                <a:solidFill>
                  <a:srgbClr val="000000"/>
                </a:solidFill>
                <a:latin typeface="Arial"/>
              </a:rPr>
              <a:t>A—hyaline</a:t>
            </a:r>
          </a:p>
          <a:p>
            <a:pPr marL="0" indent="0">
              <a:buNone/>
            </a:pPr>
            <a:r>
              <a:rPr lang="en-US" b="1" dirty="0">
                <a:solidFill>
                  <a:srgbClr val="000000"/>
                </a:solidFill>
                <a:latin typeface="Arial"/>
              </a:rPr>
              <a:t>B--elastic</a:t>
            </a:r>
          </a:p>
          <a:p>
            <a:pPr marL="0" indent="0">
              <a:buNone/>
            </a:pPr>
            <a:r>
              <a:rPr lang="en-US" b="1" dirty="0">
                <a:solidFill>
                  <a:srgbClr val="000000"/>
                </a:solidFill>
                <a:latin typeface="Arial"/>
              </a:rPr>
              <a:t>C--fibrocartilage</a:t>
            </a:r>
            <a:endParaRPr lang="en-US" dirty="0"/>
          </a:p>
          <a:p>
            <a:endParaRPr lang="en-US" dirty="0"/>
          </a:p>
        </p:txBody>
      </p:sp>
    </p:spTree>
    <p:extLst>
      <p:ext uri="{BB962C8B-B14F-4D97-AF65-F5344CB8AC3E}">
        <p14:creationId xmlns:p14="http://schemas.microsoft.com/office/powerpoint/2010/main" val="41605235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000000"/>
                </a:solidFill>
                <a:latin typeface="Times New Roman"/>
              </a:rPr>
              <a:t>1- Hyaline Cartilage </a:t>
            </a:r>
            <a:endParaRPr lang="en-US" dirty="0"/>
          </a:p>
        </p:txBody>
      </p:sp>
      <p:sp>
        <p:nvSpPr>
          <p:cNvPr id="3" name="Content Placeholder 2"/>
          <p:cNvSpPr>
            <a:spLocks noGrp="1"/>
          </p:cNvSpPr>
          <p:nvPr>
            <p:ph idx="1"/>
          </p:nvPr>
        </p:nvSpPr>
        <p:spPr/>
        <p:txBody>
          <a:bodyPr>
            <a:normAutofit/>
          </a:bodyPr>
          <a:lstStyle/>
          <a:p>
            <a:r>
              <a:rPr lang="en-US" b="0" i="0" u="none" strike="noStrike" baseline="0" dirty="0">
                <a:solidFill>
                  <a:srgbClr val="000000"/>
                </a:solidFill>
                <a:latin typeface="Times New Roman"/>
              </a:rPr>
              <a:t>Hyaline cartilage is the most abundant of the three types of cartilage.</a:t>
            </a:r>
          </a:p>
          <a:p>
            <a:r>
              <a:rPr lang="en-US" b="0" i="0" u="none" strike="noStrike" baseline="0" dirty="0">
                <a:solidFill>
                  <a:srgbClr val="000000"/>
                </a:solidFill>
                <a:latin typeface="Times New Roman"/>
              </a:rPr>
              <a:t>Composed of cartilage cells, white fibers and ground substance with perichondrium. </a:t>
            </a:r>
          </a:p>
          <a:p>
            <a:r>
              <a:rPr lang="en-US" b="0" i="0" u="none" strike="noStrike" baseline="0" dirty="0">
                <a:solidFill>
                  <a:srgbClr val="000000"/>
                </a:solidFill>
                <a:latin typeface="Times New Roman"/>
              </a:rPr>
              <a:t>It is found in many locations in the body, including: </a:t>
            </a:r>
            <a:r>
              <a:rPr lang="en-US" b="0" i="0" u="none" strike="noStrike" baseline="0" dirty="0">
                <a:solidFill>
                  <a:srgbClr val="FFFF00"/>
                </a:solidFill>
                <a:latin typeface="Times New Roman"/>
              </a:rPr>
              <a:t>Bronchi, larynx, nose, trachea, Embryonic skeleton.</a:t>
            </a:r>
            <a:endParaRPr lang="en-US" dirty="0">
              <a:solidFill>
                <a:srgbClr val="FFFF00"/>
              </a:solidFill>
            </a:endParaRPr>
          </a:p>
        </p:txBody>
      </p:sp>
    </p:spTree>
    <p:extLst>
      <p:ext uri="{BB962C8B-B14F-4D97-AF65-F5344CB8AC3E}">
        <p14:creationId xmlns:p14="http://schemas.microsoft.com/office/powerpoint/2010/main" val="38703013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410200" y="3048000"/>
            <a:ext cx="3238500" cy="286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4781793" cy="404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67796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000000"/>
                </a:solidFill>
                <a:latin typeface="Times New Roman"/>
              </a:rPr>
              <a:t>2- Fibrocartilage </a:t>
            </a:r>
            <a:endParaRPr lang="en-US" dirty="0"/>
          </a:p>
        </p:txBody>
      </p:sp>
      <p:sp>
        <p:nvSpPr>
          <p:cNvPr id="3" name="Content Placeholder 2"/>
          <p:cNvSpPr>
            <a:spLocks noGrp="1"/>
          </p:cNvSpPr>
          <p:nvPr>
            <p:ph idx="1"/>
          </p:nvPr>
        </p:nvSpPr>
        <p:spPr/>
        <p:txBody>
          <a:bodyPr/>
          <a:lstStyle/>
          <a:p>
            <a:r>
              <a:rPr lang="en-US" b="0" i="0" u="none" strike="noStrike" baseline="0" dirty="0">
                <a:solidFill>
                  <a:srgbClr val="000000"/>
                </a:solidFill>
                <a:latin typeface="Times New Roman"/>
              </a:rPr>
              <a:t>Fibrocartilage is a tough form of cartilage</a:t>
            </a:r>
          </a:p>
          <a:p>
            <a:r>
              <a:rPr lang="en-US" b="0" i="0" u="none" strike="noStrike" baseline="0" dirty="0">
                <a:solidFill>
                  <a:srgbClr val="000000"/>
                </a:solidFill>
                <a:latin typeface="Times New Roman"/>
              </a:rPr>
              <a:t> that consists of chondrocytes scattered among clearly visible dense bundles of collagen fibers within the matrix.</a:t>
            </a:r>
          </a:p>
          <a:p>
            <a:r>
              <a:rPr lang="en-US" b="0" i="0" u="none" strike="noStrike" baseline="0" dirty="0">
                <a:solidFill>
                  <a:srgbClr val="000000"/>
                </a:solidFill>
                <a:latin typeface="Times New Roman"/>
              </a:rPr>
              <a:t> Fibrocartilage lacks a perichondrium.</a:t>
            </a:r>
          </a:p>
          <a:p>
            <a:r>
              <a:rPr lang="en-US" b="0" i="0" u="none" strike="noStrike" baseline="0" dirty="0">
                <a:solidFill>
                  <a:srgbClr val="000000"/>
                </a:solidFill>
                <a:latin typeface="Times New Roman"/>
              </a:rPr>
              <a:t> It is found in: </a:t>
            </a:r>
            <a:r>
              <a:rPr lang="en-US" b="1" i="0" u="none" strike="noStrike" baseline="0" dirty="0">
                <a:solidFill>
                  <a:srgbClr val="FFFF00"/>
                </a:solidFill>
                <a:latin typeface="Times New Roman"/>
              </a:rPr>
              <a:t>Intervertebral discs</a:t>
            </a:r>
            <a:r>
              <a:rPr lang="en-US" b="0" i="0" u="none" strike="noStrike" baseline="0" dirty="0">
                <a:solidFill>
                  <a:srgbClr val="FFFF00"/>
                </a:solidFill>
                <a:latin typeface="Times New Roman"/>
              </a:rPr>
              <a:t>. </a:t>
            </a:r>
            <a:endParaRPr lang="en-US" dirty="0">
              <a:solidFill>
                <a:srgbClr val="FFFF00"/>
              </a:solidFill>
            </a:endParaRPr>
          </a:p>
        </p:txBody>
      </p:sp>
    </p:spTree>
    <p:extLst>
      <p:ext uri="{BB962C8B-B14F-4D97-AF65-F5344CB8AC3E}">
        <p14:creationId xmlns:p14="http://schemas.microsoft.com/office/powerpoint/2010/main" val="3841134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4267200" cy="3099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514600"/>
            <a:ext cx="3651250" cy="328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04834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barn(inVertical)">
                                      <p:cBhvr>
                                        <p:cTn id="12"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000000"/>
                </a:solidFill>
                <a:latin typeface="Times New Roman"/>
              </a:rPr>
              <a:t>3- Elastic Cartilage </a:t>
            </a:r>
            <a:endParaRPr lang="en-US" dirty="0"/>
          </a:p>
        </p:txBody>
      </p:sp>
      <p:sp>
        <p:nvSpPr>
          <p:cNvPr id="3" name="Content Placeholder 2"/>
          <p:cNvSpPr>
            <a:spLocks noGrp="1"/>
          </p:cNvSpPr>
          <p:nvPr>
            <p:ph idx="1"/>
          </p:nvPr>
        </p:nvSpPr>
        <p:spPr/>
        <p:txBody>
          <a:bodyPr/>
          <a:lstStyle/>
          <a:p>
            <a:r>
              <a:rPr lang="en-US" b="0" i="0" u="none" strike="noStrike" baseline="0" dirty="0">
                <a:solidFill>
                  <a:srgbClr val="000000"/>
                </a:solidFill>
                <a:latin typeface="Times New Roman"/>
              </a:rPr>
              <a:t>Elastic cartilage which is yellowish in color, </a:t>
            </a:r>
          </a:p>
          <a:p>
            <a:r>
              <a:rPr lang="en-US" b="0" i="0" u="none" strike="noStrike" baseline="0" dirty="0">
                <a:solidFill>
                  <a:srgbClr val="000000"/>
                </a:solidFill>
                <a:latin typeface="Times New Roman"/>
              </a:rPr>
              <a:t>the cartilage cells (chondrocytes) are located in a threadlike network of elastic fibers within the matrix of the cartilage. </a:t>
            </a:r>
          </a:p>
          <a:p>
            <a:r>
              <a:rPr lang="en-US" b="0" i="0" u="none" strike="noStrike" baseline="0" dirty="0">
                <a:solidFill>
                  <a:srgbClr val="000000"/>
                </a:solidFill>
                <a:latin typeface="Times New Roman"/>
              </a:rPr>
              <a:t>A perichondrium is present.</a:t>
            </a:r>
          </a:p>
          <a:p>
            <a:r>
              <a:rPr lang="en-US" b="0" i="0" u="none" strike="noStrike" baseline="0" dirty="0">
                <a:solidFill>
                  <a:srgbClr val="000000"/>
                </a:solidFill>
                <a:latin typeface="Times New Roman"/>
              </a:rPr>
              <a:t> It is found in: </a:t>
            </a:r>
            <a:r>
              <a:rPr lang="en-US" b="1" i="0" u="none" strike="noStrike" baseline="0" dirty="0">
                <a:solidFill>
                  <a:srgbClr val="FFFF00"/>
                </a:solidFill>
                <a:latin typeface="Times New Roman"/>
              </a:rPr>
              <a:t>Auditory Tubes</a:t>
            </a:r>
            <a:r>
              <a:rPr lang="en-US" sz="4000" b="1" i="0" u="none" strike="noStrike" baseline="0" dirty="0">
                <a:solidFill>
                  <a:srgbClr val="FFFF00"/>
                </a:solidFill>
                <a:latin typeface="Times New Roman"/>
              </a:rPr>
              <a:t>, </a:t>
            </a:r>
            <a:r>
              <a:rPr lang="en-US" b="1" i="0" u="none" strike="noStrike" baseline="0" dirty="0">
                <a:solidFill>
                  <a:srgbClr val="FFFF00"/>
                </a:solidFill>
                <a:latin typeface="Times New Roman"/>
              </a:rPr>
              <a:t>External Ear</a:t>
            </a:r>
            <a:r>
              <a:rPr lang="en-US" sz="4000" b="1" i="0" u="none" strike="noStrike" baseline="0" dirty="0">
                <a:solidFill>
                  <a:srgbClr val="FFFF00"/>
                </a:solidFill>
                <a:latin typeface="Times New Roman"/>
              </a:rPr>
              <a:t>, </a:t>
            </a:r>
            <a:r>
              <a:rPr lang="en-US" b="1" i="0" u="none" strike="noStrike" baseline="0" dirty="0">
                <a:solidFill>
                  <a:srgbClr val="FFFF00"/>
                </a:solidFill>
                <a:latin typeface="Times New Roman"/>
              </a:rPr>
              <a:t>Epiglottis </a:t>
            </a:r>
            <a:r>
              <a:rPr lang="en-US" b="0" i="0" u="none" strike="noStrike" baseline="0" dirty="0">
                <a:solidFill>
                  <a:srgbClr val="FFFF00"/>
                </a:solidFill>
                <a:latin typeface="Times New Roman"/>
              </a:rPr>
              <a:t>. </a:t>
            </a:r>
            <a:endParaRPr lang="en-US" dirty="0">
              <a:solidFill>
                <a:srgbClr val="FFFF00"/>
              </a:solidFill>
            </a:endParaRPr>
          </a:p>
        </p:txBody>
      </p:sp>
    </p:spTree>
    <p:extLst>
      <p:ext uri="{BB962C8B-B14F-4D97-AF65-F5344CB8AC3E}">
        <p14:creationId xmlns:p14="http://schemas.microsoft.com/office/powerpoint/2010/main" val="4326721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Simple squamous (pavement) epithelium</a:t>
            </a:r>
          </a:p>
          <a:p>
            <a:r>
              <a:rPr lang="en-US" dirty="0"/>
              <a:t>Simple cuboidal epithelium</a:t>
            </a:r>
          </a:p>
          <a:p>
            <a:r>
              <a:rPr lang="en-US" dirty="0"/>
              <a:t>Simple Columnar epithelium</a:t>
            </a:r>
          </a:p>
          <a:p>
            <a:r>
              <a:rPr lang="en-US" dirty="0"/>
              <a:t>Simple ciliated (</a:t>
            </a:r>
            <a:r>
              <a:rPr lang="en-US" dirty="0" err="1"/>
              <a:t>pseudostratified</a:t>
            </a:r>
            <a:r>
              <a:rPr lang="en-US" dirty="0"/>
              <a:t>) columnar epithelium</a:t>
            </a:r>
          </a:p>
          <a:p>
            <a:r>
              <a:rPr lang="en-US" dirty="0"/>
              <a:t>Simple glandular columnar epithelium</a:t>
            </a:r>
          </a:p>
          <a:p>
            <a:r>
              <a:rPr lang="en-US" dirty="0"/>
              <a:t>Stratified non-keratinized squamous epithelium</a:t>
            </a:r>
          </a:p>
          <a:p>
            <a:r>
              <a:rPr lang="en-US" dirty="0"/>
              <a:t>Stratified keratinized epithelium</a:t>
            </a:r>
          </a:p>
          <a:p>
            <a:r>
              <a:rPr lang="en-US" dirty="0"/>
              <a:t>Stratified transitional epithelium</a:t>
            </a:r>
          </a:p>
          <a:p>
            <a:endParaRPr lang="en-US" dirty="0"/>
          </a:p>
        </p:txBody>
      </p:sp>
    </p:spTree>
    <p:extLst>
      <p:ext uri="{BB962C8B-B14F-4D97-AF65-F5344CB8AC3E}">
        <p14:creationId xmlns:p14="http://schemas.microsoft.com/office/powerpoint/2010/main" val="1624897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514350"/>
            <a:ext cx="367665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09800"/>
            <a:ext cx="3733800" cy="384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51547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barn(inVertical)">
                                      <p:cBhvr>
                                        <p:cTn id="12"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endParaRPr lang="en-US" dirty="0"/>
          </a:p>
        </p:txBody>
      </p:sp>
      <p:pic>
        <p:nvPicPr>
          <p:cNvPr id="1029"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609600"/>
            <a:ext cx="8700828" cy="4895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2753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wheel(1)">
                                      <p:cBhvr>
                                        <p:cTn id="7"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Bone is a specialized connective tissue composed of calcified intercellular material.</a:t>
            </a:r>
          </a:p>
          <a:p>
            <a:r>
              <a:rPr lang="en-US" b="1" dirty="0">
                <a:solidFill>
                  <a:srgbClr val="FF0000"/>
                </a:solidFill>
              </a:rPr>
              <a:t>cell types:</a:t>
            </a:r>
          </a:p>
          <a:p>
            <a:r>
              <a:rPr lang="en-US" dirty="0"/>
              <a:t>1- </a:t>
            </a:r>
            <a:r>
              <a:rPr lang="en-US" dirty="0">
                <a:solidFill>
                  <a:schemeClr val="accent6">
                    <a:lumMod val="40000"/>
                    <a:lumOff val="60000"/>
                  </a:schemeClr>
                </a:solidFill>
              </a:rPr>
              <a:t>Osteoclasts</a:t>
            </a:r>
            <a:r>
              <a:rPr lang="en-US" dirty="0"/>
              <a:t> are large cells that dissolve the bone</a:t>
            </a:r>
          </a:p>
          <a:p>
            <a:r>
              <a:rPr lang="en-US" dirty="0"/>
              <a:t>2- </a:t>
            </a:r>
            <a:r>
              <a:rPr lang="en-US" dirty="0">
                <a:solidFill>
                  <a:schemeClr val="accent6">
                    <a:lumMod val="50000"/>
                  </a:schemeClr>
                </a:solidFill>
              </a:rPr>
              <a:t>Osteoblasts </a:t>
            </a:r>
            <a:r>
              <a:rPr lang="en-US" dirty="0"/>
              <a:t>are the cells that form new bone</a:t>
            </a:r>
          </a:p>
          <a:p>
            <a:r>
              <a:rPr lang="en-US" dirty="0"/>
              <a:t>3- </a:t>
            </a:r>
            <a:r>
              <a:rPr lang="en-US" dirty="0">
                <a:solidFill>
                  <a:srgbClr val="FFFF00"/>
                </a:solidFill>
              </a:rPr>
              <a:t>Osteocytes</a:t>
            </a:r>
            <a:r>
              <a:rPr lang="en-US" dirty="0"/>
              <a:t> are cells inside the bone</a:t>
            </a:r>
          </a:p>
        </p:txBody>
      </p:sp>
      <p:sp>
        <p:nvSpPr>
          <p:cNvPr id="4" name="Title 1"/>
          <p:cNvSpPr>
            <a:spLocks noGrp="1"/>
          </p:cNvSpPr>
          <p:nvPr>
            <p:ph type="title"/>
          </p:nvPr>
        </p:nvSpPr>
        <p:spPr/>
        <p:txBody>
          <a:bodyPr>
            <a:normAutofit/>
          </a:bodyPr>
          <a:lstStyle/>
          <a:p>
            <a:pPr algn="ctr"/>
            <a:r>
              <a:rPr lang="en-US" b="1" dirty="0">
                <a:solidFill>
                  <a:srgbClr val="000000"/>
                </a:solidFill>
                <a:latin typeface="Arial"/>
              </a:rPr>
              <a:t>Bone (osseous tissue)</a:t>
            </a:r>
            <a:endParaRPr lang="en-US" dirty="0"/>
          </a:p>
        </p:txBody>
      </p:sp>
    </p:spTree>
    <p:extLst>
      <p:ext uri="{BB962C8B-B14F-4D97-AF65-F5344CB8AC3E}">
        <p14:creationId xmlns:p14="http://schemas.microsoft.com/office/powerpoint/2010/main" val="27061808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06963"/>
          </a:xfrm>
        </p:spPr>
        <p:txBody>
          <a:bodyPr>
            <a:normAutofit/>
          </a:bodyPr>
          <a:lstStyle/>
          <a:p>
            <a:pPr marL="0" indent="0">
              <a:buNone/>
            </a:pPr>
            <a:r>
              <a:rPr lang="en-US" dirty="0">
                <a:solidFill>
                  <a:srgbClr val="FF0000"/>
                </a:solidFill>
                <a:latin typeface="Arial"/>
              </a:rPr>
              <a:t>• </a:t>
            </a:r>
            <a:r>
              <a:rPr lang="en-US" b="1" dirty="0">
                <a:solidFill>
                  <a:srgbClr val="FF0000"/>
                </a:solidFill>
                <a:latin typeface="Arial"/>
              </a:rPr>
              <a:t>Spongy bone </a:t>
            </a:r>
            <a:r>
              <a:rPr lang="en-US" dirty="0">
                <a:solidFill>
                  <a:srgbClr val="000000"/>
                </a:solidFill>
                <a:latin typeface="Arial"/>
              </a:rPr>
              <a:t>looks spongy in appearance</a:t>
            </a:r>
          </a:p>
          <a:p>
            <a:pPr marL="0" indent="0">
              <a:buNone/>
            </a:pPr>
            <a:r>
              <a:rPr lang="en-US" dirty="0">
                <a:solidFill>
                  <a:srgbClr val="000000"/>
                </a:solidFill>
                <a:latin typeface="Arial"/>
              </a:rPr>
              <a:t>– fills </a:t>
            </a:r>
            <a:r>
              <a:rPr lang="en-US" b="1" dirty="0">
                <a:solidFill>
                  <a:srgbClr val="000000"/>
                </a:solidFill>
                <a:latin typeface="Arial"/>
              </a:rPr>
              <a:t>heads </a:t>
            </a:r>
            <a:r>
              <a:rPr lang="en-US" dirty="0">
                <a:solidFill>
                  <a:srgbClr val="000000"/>
                </a:solidFill>
                <a:latin typeface="Arial"/>
              </a:rPr>
              <a:t>of long bones</a:t>
            </a:r>
          </a:p>
          <a:p>
            <a:pPr marL="0" indent="0">
              <a:buNone/>
            </a:pPr>
            <a:r>
              <a:rPr lang="en-US" dirty="0">
                <a:solidFill>
                  <a:srgbClr val="000000"/>
                </a:solidFill>
                <a:latin typeface="Arial"/>
              </a:rPr>
              <a:t>––ALWAYS COVERED BY COMPACT</a:t>
            </a:r>
          </a:p>
          <a:p>
            <a:pPr marL="0" indent="0">
              <a:buNone/>
            </a:pPr>
            <a:r>
              <a:rPr lang="en-US" dirty="0">
                <a:solidFill>
                  <a:srgbClr val="000000"/>
                </a:solidFill>
                <a:latin typeface="Arial"/>
              </a:rPr>
              <a:t>BONE</a:t>
            </a:r>
          </a:p>
          <a:p>
            <a:pPr marL="0" indent="0">
              <a:buNone/>
            </a:pPr>
            <a:r>
              <a:rPr lang="en-US" dirty="0">
                <a:solidFill>
                  <a:srgbClr val="FF0000"/>
                </a:solidFill>
                <a:latin typeface="Arial"/>
              </a:rPr>
              <a:t>• </a:t>
            </a:r>
            <a:r>
              <a:rPr lang="en-US" b="1" dirty="0">
                <a:solidFill>
                  <a:srgbClr val="FF0000"/>
                </a:solidFill>
                <a:latin typeface="Arial"/>
              </a:rPr>
              <a:t>Compact (dense) bone </a:t>
            </a:r>
            <a:r>
              <a:rPr lang="en-US" dirty="0">
                <a:solidFill>
                  <a:srgbClr val="000000"/>
                </a:solidFill>
                <a:latin typeface="Arial"/>
              </a:rPr>
              <a:t>looks solid</a:t>
            </a:r>
          </a:p>
          <a:p>
            <a:pPr marL="0" indent="0">
              <a:buNone/>
            </a:pPr>
            <a:r>
              <a:rPr lang="en-US" dirty="0">
                <a:solidFill>
                  <a:srgbClr val="000000"/>
                </a:solidFill>
                <a:latin typeface="Arial"/>
              </a:rPr>
              <a:t>–No space visible to the naked eye</a:t>
            </a:r>
          </a:p>
          <a:p>
            <a:pPr marL="0" indent="0">
              <a:buNone/>
            </a:pPr>
            <a:r>
              <a:rPr lang="en-US" dirty="0">
                <a:solidFill>
                  <a:srgbClr val="000000"/>
                </a:solidFill>
                <a:latin typeface="Arial"/>
              </a:rPr>
              <a:t>–External surfaces of ALL bones</a:t>
            </a:r>
            <a:endParaRPr lang="en-US" dirty="0"/>
          </a:p>
        </p:txBody>
      </p:sp>
    </p:spTree>
    <p:extLst>
      <p:ext uri="{BB962C8B-B14F-4D97-AF65-F5344CB8AC3E}">
        <p14:creationId xmlns:p14="http://schemas.microsoft.com/office/powerpoint/2010/main" val="6893690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Compact bone</a:t>
            </a:r>
          </a:p>
        </p:txBody>
      </p:sp>
      <p:sp>
        <p:nvSpPr>
          <p:cNvPr id="3" name="Content Placeholder 2"/>
          <p:cNvSpPr>
            <a:spLocks noGrp="1"/>
          </p:cNvSpPr>
          <p:nvPr>
            <p:ph idx="1"/>
          </p:nvPr>
        </p:nvSpPr>
        <p:spPr/>
        <p:txBody>
          <a:bodyPr>
            <a:normAutofit lnSpcReduction="10000"/>
          </a:bodyPr>
          <a:lstStyle/>
          <a:p>
            <a:r>
              <a:rPr lang="en-US" dirty="0"/>
              <a:t>The structural unite in compact bone matrix are the osteons (</a:t>
            </a:r>
            <a:r>
              <a:rPr lang="en-US" dirty="0" err="1">
                <a:solidFill>
                  <a:srgbClr val="FFFF00"/>
                </a:solidFill>
              </a:rPr>
              <a:t>Haversian</a:t>
            </a:r>
            <a:r>
              <a:rPr lang="en-US" dirty="0">
                <a:solidFill>
                  <a:srgbClr val="FFFF00"/>
                </a:solidFill>
              </a:rPr>
              <a:t> system</a:t>
            </a:r>
            <a:r>
              <a:rPr lang="en-US" dirty="0"/>
              <a:t>) .</a:t>
            </a:r>
          </a:p>
          <a:p>
            <a:r>
              <a:rPr lang="en-US" dirty="0"/>
              <a:t>Each </a:t>
            </a:r>
            <a:r>
              <a:rPr lang="en-US" dirty="0" err="1"/>
              <a:t>Haversian</a:t>
            </a:r>
            <a:r>
              <a:rPr lang="en-US" dirty="0"/>
              <a:t> System (unit) has a cylindrical structure that consists of four parts: </a:t>
            </a:r>
          </a:p>
          <a:p>
            <a:r>
              <a:rPr lang="en-US" dirty="0">
                <a:solidFill>
                  <a:srgbClr val="FF0000"/>
                </a:solidFill>
              </a:rPr>
              <a:t>1- A central tube called a </a:t>
            </a:r>
            <a:r>
              <a:rPr lang="en-US" dirty="0" err="1">
                <a:solidFill>
                  <a:srgbClr val="FF0000"/>
                </a:solidFill>
              </a:rPr>
              <a:t>Haversian</a:t>
            </a:r>
            <a:r>
              <a:rPr lang="en-US" dirty="0">
                <a:solidFill>
                  <a:srgbClr val="FF0000"/>
                </a:solidFill>
              </a:rPr>
              <a:t> Canal, which contains blood vessels and nerves. The </a:t>
            </a:r>
            <a:r>
              <a:rPr lang="en-US" dirty="0" err="1">
                <a:solidFill>
                  <a:srgbClr val="FF0000"/>
                </a:solidFill>
              </a:rPr>
              <a:t>Haversian</a:t>
            </a:r>
            <a:r>
              <a:rPr lang="en-US" dirty="0">
                <a:solidFill>
                  <a:srgbClr val="FF0000"/>
                </a:solidFill>
              </a:rPr>
              <a:t> Canal is surrounded by alternate layers of:</a:t>
            </a:r>
          </a:p>
          <a:p>
            <a:r>
              <a:rPr lang="en-US" dirty="0">
                <a:solidFill>
                  <a:schemeClr val="accent3">
                    <a:lumMod val="50000"/>
                  </a:schemeClr>
                </a:solidFill>
              </a:rPr>
              <a:t>2- Lamellae are concentric rings of a strong matrix formed from mineral salts including calcium and phosphates and collagen fibers. The mineral salts result in the hardness of the bone structure.</a:t>
            </a:r>
          </a:p>
        </p:txBody>
      </p:sp>
    </p:spTree>
    <p:extLst>
      <p:ext uri="{BB962C8B-B14F-4D97-AF65-F5344CB8AC3E}">
        <p14:creationId xmlns:p14="http://schemas.microsoft.com/office/powerpoint/2010/main" val="1984359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410517"/>
          </a:xfrm>
        </p:spPr>
        <p:txBody>
          <a:bodyPr/>
          <a:lstStyle/>
          <a:p>
            <a:r>
              <a:rPr lang="en-US" dirty="0">
                <a:solidFill>
                  <a:schemeClr val="tx2">
                    <a:lumMod val="75000"/>
                  </a:schemeClr>
                </a:solidFill>
              </a:rPr>
              <a:t>3- Lacunae are the small spaces between the lamellae in which contain the bone cells (called "osteocytes") are located.</a:t>
            </a:r>
          </a:p>
          <a:p>
            <a:r>
              <a:rPr lang="en-US" dirty="0">
                <a:solidFill>
                  <a:schemeClr val="accent6">
                    <a:lumMod val="75000"/>
                  </a:schemeClr>
                </a:solidFill>
              </a:rPr>
              <a:t>4- The lacunae are linked together by minute channels called </a:t>
            </a:r>
            <a:r>
              <a:rPr lang="en-US" dirty="0" err="1">
                <a:solidFill>
                  <a:schemeClr val="accent6">
                    <a:lumMod val="75000"/>
                  </a:schemeClr>
                </a:solidFill>
              </a:rPr>
              <a:t>canaliculi</a:t>
            </a:r>
            <a:r>
              <a:rPr lang="en-US" dirty="0">
                <a:solidFill>
                  <a:schemeClr val="accent6">
                    <a:lumMod val="75000"/>
                  </a:schemeClr>
                </a:solidFill>
              </a:rPr>
              <a:t>. </a:t>
            </a:r>
          </a:p>
          <a:p>
            <a:endParaRPr lang="en-US" dirty="0">
              <a:solidFill>
                <a:schemeClr val="accent3">
                  <a:lumMod val="40000"/>
                  <a:lumOff val="60000"/>
                </a:schemeClr>
              </a:solidFill>
            </a:endParaRPr>
          </a:p>
          <a:p>
            <a:r>
              <a:rPr lang="en-US" dirty="0">
                <a:solidFill>
                  <a:schemeClr val="accent6">
                    <a:lumMod val="50000"/>
                  </a:schemeClr>
                </a:solidFill>
              </a:rPr>
              <a:t>The </a:t>
            </a:r>
            <a:r>
              <a:rPr lang="en-US" dirty="0" err="1">
                <a:solidFill>
                  <a:schemeClr val="accent6">
                    <a:lumMod val="50000"/>
                  </a:schemeClr>
                </a:solidFill>
              </a:rPr>
              <a:t>canaliculi</a:t>
            </a:r>
            <a:r>
              <a:rPr lang="en-US" dirty="0">
                <a:solidFill>
                  <a:schemeClr val="accent6">
                    <a:lumMod val="50000"/>
                  </a:schemeClr>
                </a:solidFill>
              </a:rPr>
              <a:t> provide routes by which nutrients can reach the osteocytes and waste products can leave them.</a:t>
            </a:r>
          </a:p>
        </p:txBody>
      </p:sp>
    </p:spTree>
    <p:extLst>
      <p:ext uri="{BB962C8B-B14F-4D97-AF65-F5344CB8AC3E}">
        <p14:creationId xmlns:p14="http://schemas.microsoft.com/office/powerpoint/2010/main" val="5331201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805722"/>
            <a:ext cx="5638800" cy="534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49154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2- Spongy Bone</a:t>
            </a:r>
          </a:p>
        </p:txBody>
      </p:sp>
      <p:sp>
        <p:nvSpPr>
          <p:cNvPr id="3" name="Content Placeholder 2"/>
          <p:cNvSpPr>
            <a:spLocks noGrp="1"/>
          </p:cNvSpPr>
          <p:nvPr>
            <p:ph idx="1"/>
          </p:nvPr>
        </p:nvSpPr>
        <p:spPr/>
        <p:txBody>
          <a:bodyPr>
            <a:normAutofit/>
          </a:bodyPr>
          <a:lstStyle/>
          <a:p>
            <a:r>
              <a:rPr lang="en-US" dirty="0"/>
              <a:t>Spongy bone, also known as </a:t>
            </a:r>
            <a:r>
              <a:rPr lang="en-US" dirty="0" err="1">
                <a:solidFill>
                  <a:schemeClr val="accent6">
                    <a:lumMod val="50000"/>
                  </a:schemeClr>
                </a:solidFill>
              </a:rPr>
              <a:t>cancellous</a:t>
            </a:r>
            <a:r>
              <a:rPr lang="en-US" dirty="0">
                <a:solidFill>
                  <a:schemeClr val="accent6">
                    <a:lumMod val="50000"/>
                  </a:schemeClr>
                </a:solidFill>
              </a:rPr>
              <a:t> bone</a:t>
            </a:r>
            <a:r>
              <a:rPr lang="en-US" dirty="0">
                <a:solidFill>
                  <a:schemeClr val="accent6">
                    <a:lumMod val="60000"/>
                    <a:lumOff val="40000"/>
                  </a:schemeClr>
                </a:solidFill>
              </a:rPr>
              <a:t> </a:t>
            </a:r>
            <a:r>
              <a:rPr lang="en-US" dirty="0"/>
              <a:t>is a very porous type of bone found in the body. It is highly vascularized and contains red bone marrow.</a:t>
            </a:r>
          </a:p>
          <a:p>
            <a:r>
              <a:rPr lang="en-US" dirty="0"/>
              <a:t> Spongy bone is usually located at the ends of the long bones, with the harder compact bone surrounding it.</a:t>
            </a:r>
          </a:p>
          <a:p>
            <a:r>
              <a:rPr lang="en-US" dirty="0"/>
              <a:t>It is also found inside the vertebrae, in the ribs, in the skull.</a:t>
            </a:r>
          </a:p>
        </p:txBody>
      </p:sp>
    </p:spTree>
    <p:extLst>
      <p:ext uri="{BB962C8B-B14F-4D97-AF65-F5344CB8AC3E}">
        <p14:creationId xmlns:p14="http://schemas.microsoft.com/office/powerpoint/2010/main" val="28180105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762000"/>
            <a:ext cx="6477000" cy="5106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7106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Functions of bone</a:t>
            </a:r>
          </a:p>
        </p:txBody>
      </p:sp>
      <p:sp>
        <p:nvSpPr>
          <p:cNvPr id="3" name="Content Placeholder 2"/>
          <p:cNvSpPr>
            <a:spLocks noGrp="1"/>
          </p:cNvSpPr>
          <p:nvPr>
            <p:ph idx="1"/>
          </p:nvPr>
        </p:nvSpPr>
        <p:spPr/>
        <p:txBody>
          <a:bodyPr/>
          <a:lstStyle/>
          <a:p>
            <a:r>
              <a:rPr lang="en-US" dirty="0"/>
              <a:t>1- Bone tissue supports structures</a:t>
            </a:r>
          </a:p>
          <a:p>
            <a:r>
              <a:rPr lang="en-US" dirty="0"/>
              <a:t>2- Protects vital organs </a:t>
            </a:r>
          </a:p>
          <a:p>
            <a:r>
              <a:rPr lang="en-US" dirty="0"/>
              <a:t>3- contain the bone marrow, where blood cells are formed</a:t>
            </a:r>
          </a:p>
          <a:p>
            <a:r>
              <a:rPr lang="en-US" dirty="0"/>
              <a:t>4- Bone also serves as a reservoir of calcium, phosphate.</a:t>
            </a:r>
          </a:p>
        </p:txBody>
      </p:sp>
    </p:spTree>
    <p:extLst>
      <p:ext uri="{BB962C8B-B14F-4D97-AF65-F5344CB8AC3E}">
        <p14:creationId xmlns:p14="http://schemas.microsoft.com/office/powerpoint/2010/main" val="7452783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2815463" y="2967335"/>
            <a:ext cx="351307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300" normalizeH="0" baseline="0" noProof="0" dirty="0">
                <a:ln w="11430" cmpd="sng">
                  <a:solidFill>
                    <a:srgbClr val="A9A57C">
                      <a:tint val="10000"/>
                    </a:srgbClr>
                  </a:solidFill>
                  <a:prstDash val="solid"/>
                  <a:miter lim="800000"/>
                </a:ln>
                <a:gradFill>
                  <a:gsLst>
                    <a:gs pos="10000">
                      <a:srgbClr val="A9A57C">
                        <a:tint val="83000"/>
                        <a:shade val="100000"/>
                        <a:satMod val="200000"/>
                      </a:srgbClr>
                    </a:gs>
                    <a:gs pos="75000">
                      <a:srgbClr val="A9A57C">
                        <a:tint val="100000"/>
                        <a:shade val="50000"/>
                        <a:satMod val="150000"/>
                      </a:srgbClr>
                    </a:gs>
                  </a:gsLst>
                  <a:lin ang="5400000"/>
                </a:gradFill>
                <a:effectLst>
                  <a:glow rad="45500">
                    <a:srgbClr val="A9A57C">
                      <a:satMod val="220000"/>
                      <a:alpha val="35000"/>
                    </a:srgbClr>
                  </a:glow>
                </a:effectLst>
                <a:uLnTx/>
                <a:uFillTx/>
                <a:latin typeface="Calibri"/>
                <a:ea typeface="+mn-ea"/>
                <a:cs typeface="+mn-cs"/>
              </a:rPr>
              <a:t>Thank you</a:t>
            </a:r>
          </a:p>
        </p:txBody>
      </p:sp>
    </p:spTree>
    <p:extLst>
      <p:ext uri="{BB962C8B-B14F-4D97-AF65-F5344CB8AC3E}">
        <p14:creationId xmlns:p14="http://schemas.microsoft.com/office/powerpoint/2010/main" val="4123839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Blood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90673417"/>
      </p:ext>
    </p:extLst>
  </p:cSld>
  <p:clrMapOvr>
    <a:masterClrMapping/>
  </p:clrMapOvr>
  <p:transition spd="slow">
    <p:cove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Blood is a fluid connective tissue constituting about 7% of our total body weight (about 5 liters in the human).</a:t>
            </a:r>
          </a:p>
          <a:p>
            <a:pPr marL="0" indent="0">
              <a:buNone/>
            </a:pPr>
            <a:endParaRPr lang="en-US" dirty="0"/>
          </a:p>
          <a:p>
            <a:pPr marL="0" indent="0">
              <a:buNone/>
            </a:pPr>
            <a:r>
              <a:rPr lang="en-US" dirty="0"/>
              <a:t>The primary components are: </a:t>
            </a:r>
          </a:p>
          <a:p>
            <a:r>
              <a:rPr lang="en-US" dirty="0"/>
              <a:t>Plasma</a:t>
            </a:r>
          </a:p>
          <a:p>
            <a:r>
              <a:rPr lang="en-US" dirty="0"/>
              <a:t>Formed elements </a:t>
            </a:r>
          </a:p>
          <a:p>
            <a:endParaRPr lang="en-US" dirty="0"/>
          </a:p>
        </p:txBody>
      </p:sp>
    </p:spTree>
    <p:extLst>
      <p:ext uri="{BB962C8B-B14F-4D97-AF65-F5344CB8AC3E}">
        <p14:creationId xmlns:p14="http://schemas.microsoft.com/office/powerpoint/2010/main" val="7853848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Plasma</a:t>
            </a:r>
            <a:r>
              <a:rPr lang="en-US" dirty="0"/>
              <a:t>: The liquid in which peripheral blood cells are suspended. </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a:solidFill>
                  <a:schemeClr val="tx2">
                    <a:lumMod val="75000"/>
                  </a:schemeClr>
                </a:solidFill>
              </a:rPr>
              <a:t>The normal plasma volume is 40 ml/kg of body weight. </a:t>
            </a:r>
          </a:p>
          <a:p>
            <a:endParaRPr lang="en-US" dirty="0"/>
          </a:p>
          <a:p>
            <a:r>
              <a:rPr lang="en-US" dirty="0">
                <a:solidFill>
                  <a:srgbClr val="00B050"/>
                </a:solidFill>
              </a:rPr>
              <a:t>Composed of </a:t>
            </a:r>
          </a:p>
          <a:p>
            <a:r>
              <a:rPr lang="en-US" dirty="0"/>
              <a:t>water, </a:t>
            </a:r>
          </a:p>
          <a:p>
            <a:r>
              <a:rPr lang="en-US" dirty="0"/>
              <a:t>electrolytes such as Na+ and </a:t>
            </a:r>
            <a:r>
              <a:rPr lang="en-US" dirty="0" err="1"/>
              <a:t>Cl</a:t>
            </a:r>
            <a:r>
              <a:rPr lang="en-US" dirty="0"/>
              <a:t>-,</a:t>
            </a:r>
          </a:p>
          <a:p>
            <a:r>
              <a:rPr lang="en-US" dirty="0"/>
              <a:t>plasma proteins (such as albumin, fibrinogen, globulins)</a:t>
            </a:r>
          </a:p>
          <a:p>
            <a:r>
              <a:rPr lang="en-US" dirty="0"/>
              <a:t>hormones,</a:t>
            </a:r>
          </a:p>
          <a:p>
            <a:r>
              <a:rPr lang="en-US" dirty="0"/>
              <a:t>fats</a:t>
            </a:r>
          </a:p>
          <a:p>
            <a:r>
              <a:rPr lang="en-US" dirty="0"/>
              <a:t>amino acids</a:t>
            </a:r>
          </a:p>
          <a:p>
            <a:r>
              <a:rPr lang="en-US" dirty="0"/>
              <a:t>vitamins </a:t>
            </a:r>
          </a:p>
          <a:p>
            <a:r>
              <a:rPr lang="en-US" dirty="0"/>
              <a:t>carbohydrates,</a:t>
            </a:r>
          </a:p>
          <a:p>
            <a:r>
              <a:rPr lang="en-US" dirty="0"/>
              <a:t>lipoproteins as well as other substances. </a:t>
            </a:r>
          </a:p>
        </p:txBody>
      </p:sp>
    </p:spTree>
    <p:extLst>
      <p:ext uri="{BB962C8B-B14F-4D97-AF65-F5344CB8AC3E}">
        <p14:creationId xmlns:p14="http://schemas.microsoft.com/office/powerpoint/2010/main" val="23705284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Formed Elements:</a:t>
            </a:r>
            <a:endParaRPr lang="en-US" dirty="0"/>
          </a:p>
        </p:txBody>
      </p:sp>
      <p:sp>
        <p:nvSpPr>
          <p:cNvPr id="3" name="Content Placeholder 2"/>
          <p:cNvSpPr>
            <a:spLocks noGrp="1"/>
          </p:cNvSpPr>
          <p:nvPr>
            <p:ph idx="1"/>
          </p:nvPr>
        </p:nvSpPr>
        <p:spPr/>
        <p:txBody>
          <a:bodyPr>
            <a:normAutofit/>
          </a:bodyPr>
          <a:lstStyle/>
          <a:p>
            <a:pPr marL="0" indent="0">
              <a:buNone/>
            </a:pPr>
            <a:r>
              <a:rPr lang="en-US" b="1" dirty="0"/>
              <a:t> </a:t>
            </a:r>
            <a:endParaRPr lang="en-US" dirty="0"/>
          </a:p>
          <a:p>
            <a:r>
              <a:rPr lang="en-US" b="1" dirty="0">
                <a:solidFill>
                  <a:schemeClr val="tx2">
                    <a:lumMod val="75000"/>
                  </a:schemeClr>
                </a:solidFill>
              </a:rPr>
              <a:t>1. Erythrocytes (Red Blood Cells or RBCs): </a:t>
            </a:r>
            <a:r>
              <a:rPr lang="en-US" dirty="0">
                <a:solidFill>
                  <a:schemeClr val="tx2">
                    <a:lumMod val="75000"/>
                  </a:schemeClr>
                </a:solidFill>
              </a:rPr>
              <a:t>Occupy about 40-45% of the total blood volume . </a:t>
            </a:r>
          </a:p>
          <a:p>
            <a:pPr marL="0" indent="0">
              <a:buNone/>
            </a:pPr>
            <a:endParaRPr lang="en-US" dirty="0"/>
          </a:p>
          <a:p>
            <a:r>
              <a:rPr lang="en-US" b="1" dirty="0">
                <a:solidFill>
                  <a:schemeClr val="accent6"/>
                </a:solidFill>
              </a:rPr>
              <a:t>2. Leukocytes (white blood cells or WBCs) </a:t>
            </a:r>
          </a:p>
          <a:p>
            <a:pPr marL="0" indent="0">
              <a:buNone/>
            </a:pPr>
            <a:endParaRPr lang="en-US" dirty="0"/>
          </a:p>
          <a:p>
            <a:r>
              <a:rPr lang="en-US" b="1" dirty="0">
                <a:solidFill>
                  <a:srgbClr val="0070C0"/>
                </a:solidFill>
              </a:rPr>
              <a:t>3. Thrombocytes or Platelets: </a:t>
            </a:r>
            <a:r>
              <a:rPr lang="en-US" dirty="0">
                <a:solidFill>
                  <a:srgbClr val="0070C0"/>
                </a:solidFill>
              </a:rPr>
              <a:t>together with WBCs make up about 1-2% of the total blood volume. </a:t>
            </a:r>
          </a:p>
        </p:txBody>
      </p:sp>
    </p:spTree>
    <p:extLst>
      <p:ext uri="{BB962C8B-B14F-4D97-AF65-F5344CB8AC3E}">
        <p14:creationId xmlns:p14="http://schemas.microsoft.com/office/powerpoint/2010/main" val="13513144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Blood </a:t>
            </a:r>
          </a:p>
        </p:txBody>
      </p:sp>
      <p:sp>
        <p:nvSpPr>
          <p:cNvPr id="3" name="Content Placeholder 2"/>
          <p:cNvSpPr>
            <a:spLocks noGrp="1"/>
          </p:cNvSpPr>
          <p:nvPr>
            <p:ph idx="1"/>
          </p:nvPr>
        </p:nvSpPr>
        <p:spPr/>
        <p:txBody>
          <a:bodyPr/>
          <a:lstStyle/>
          <a:p>
            <a:pPr marL="0" indent="0">
              <a:buNone/>
            </a:pP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401" t="12600" r="13709" b="6374"/>
          <a:stretch/>
        </p:blipFill>
        <p:spPr bwMode="auto">
          <a:xfrm>
            <a:off x="381000" y="1295400"/>
            <a:ext cx="8610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3969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Blood usually studied in stained smear by ….Wright’s stain </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524000"/>
            <a:ext cx="7107505" cy="4936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41576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 blood cells (RBCs)</a:t>
            </a:r>
          </a:p>
        </p:txBody>
      </p:sp>
      <p:sp>
        <p:nvSpPr>
          <p:cNvPr id="3" name="Content Placeholder 2"/>
          <p:cNvSpPr>
            <a:spLocks noGrp="1"/>
          </p:cNvSpPr>
          <p:nvPr>
            <p:ph idx="1"/>
          </p:nvPr>
        </p:nvSpPr>
        <p:spPr>
          <a:xfrm>
            <a:off x="457200" y="1371600"/>
            <a:ext cx="8229600" cy="5105400"/>
          </a:xfrm>
        </p:spPr>
        <p:txBody>
          <a:bodyPr>
            <a:normAutofit/>
          </a:bodyPr>
          <a:lstStyle/>
          <a:p>
            <a:pPr marL="0" indent="0">
              <a:buNone/>
            </a:pPr>
            <a:r>
              <a:rPr lang="en-US" sz="2800" dirty="0"/>
              <a:t>1. Non nucleated, Biconcave Disk 7.2um. </a:t>
            </a:r>
          </a:p>
          <a:p>
            <a:pPr marL="0" indent="0">
              <a:buNone/>
            </a:pPr>
            <a:r>
              <a:rPr lang="en-US" sz="2800" dirty="0"/>
              <a:t>2. Mature = Filled with hemoglobin, Transports Oxygen, No mitochondria, NO protein synthesis </a:t>
            </a:r>
          </a:p>
          <a:p>
            <a:pPr marL="0" indent="0">
              <a:buNone/>
            </a:pPr>
            <a:r>
              <a:rPr lang="en-US" sz="2800" dirty="0"/>
              <a:t>3. Flexible</a:t>
            </a:r>
          </a:p>
          <a:p>
            <a:pPr marL="0" indent="0">
              <a:buNone/>
            </a:pPr>
            <a:r>
              <a:rPr lang="en-US" sz="2800" dirty="0"/>
              <a:t>4. 120 day life span then Death of RBC, removed by spleen &amp; bone marrow </a:t>
            </a:r>
          </a:p>
          <a:p>
            <a:pPr marL="0" indent="0">
              <a:buNone/>
            </a:pPr>
            <a:r>
              <a:rPr lang="en-US" sz="2800" dirty="0"/>
              <a:t>5. </a:t>
            </a:r>
            <a:r>
              <a:rPr lang="en-US" sz="2800" dirty="0">
                <a:solidFill>
                  <a:srgbClr val="0070C0"/>
                </a:solidFill>
              </a:rPr>
              <a:t>Produced in the </a:t>
            </a:r>
            <a:r>
              <a:rPr lang="en-US" sz="2800" i="1" dirty="0">
                <a:solidFill>
                  <a:srgbClr val="FF0000"/>
                </a:solidFill>
              </a:rPr>
              <a:t>RED Bone Marrow</a:t>
            </a:r>
            <a:r>
              <a:rPr lang="en-US" sz="2800" dirty="0">
                <a:solidFill>
                  <a:srgbClr val="0070C0"/>
                </a:solidFill>
              </a:rPr>
              <a:t>, </a:t>
            </a:r>
            <a:r>
              <a:rPr lang="en-US" sz="2800" i="1" dirty="0">
                <a:solidFill>
                  <a:srgbClr val="FF0000"/>
                </a:solidFill>
              </a:rPr>
              <a:t>Embryonic mesenchyme </a:t>
            </a:r>
            <a:r>
              <a:rPr lang="en-US" sz="2800" dirty="0">
                <a:solidFill>
                  <a:srgbClr val="FF0000"/>
                </a:solidFill>
              </a:rPr>
              <a:t>cell</a:t>
            </a:r>
            <a:r>
              <a:rPr lang="en-US" sz="2800" dirty="0">
                <a:solidFill>
                  <a:srgbClr val="0070C0"/>
                </a:solidFill>
              </a:rPr>
              <a:t> , </a:t>
            </a:r>
            <a:r>
              <a:rPr lang="en-US" sz="2800" i="1" dirty="0">
                <a:solidFill>
                  <a:srgbClr val="FF0000"/>
                </a:solidFill>
              </a:rPr>
              <a:t>Adult Flat bones </a:t>
            </a:r>
            <a:r>
              <a:rPr lang="en-US" sz="2800" dirty="0">
                <a:solidFill>
                  <a:srgbClr val="0070C0"/>
                </a:solidFill>
              </a:rPr>
              <a:t>(sternum, vertebrae, ribs, clavicles, bones of pelvis, skull) </a:t>
            </a:r>
            <a:r>
              <a:rPr lang="en-US" sz="2800" b="1" dirty="0">
                <a:solidFill>
                  <a:srgbClr val="00B050"/>
                </a:solidFill>
              </a:rPr>
              <a:t>in Newborns, all bone marrow is red </a:t>
            </a:r>
            <a:endParaRPr lang="en-US" sz="2800" dirty="0">
              <a:solidFill>
                <a:srgbClr val="00B050"/>
              </a:solidFill>
            </a:endParaRPr>
          </a:p>
        </p:txBody>
      </p:sp>
    </p:spTree>
    <p:extLst>
      <p:ext uri="{BB962C8B-B14F-4D97-AF65-F5344CB8AC3E}">
        <p14:creationId xmlns:p14="http://schemas.microsoft.com/office/powerpoint/2010/main" val="22893261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5">
                    <a:lumMod val="60000"/>
                    <a:lumOff val="40000"/>
                  </a:schemeClr>
                </a:solidFill>
              </a:rPr>
              <a:t>White Blood Cells  WBC</a:t>
            </a:r>
            <a:endParaRPr lang="en-US" dirty="0">
              <a:solidFill>
                <a:schemeClr val="accent5">
                  <a:lumMod val="60000"/>
                  <a:lumOff val="40000"/>
                </a:schemeClr>
              </a:solidFill>
            </a:endParaRPr>
          </a:p>
        </p:txBody>
      </p:sp>
      <p:sp>
        <p:nvSpPr>
          <p:cNvPr id="3" name="Content Placeholder 2"/>
          <p:cNvSpPr>
            <a:spLocks noGrp="1"/>
          </p:cNvSpPr>
          <p:nvPr>
            <p:ph idx="1"/>
          </p:nvPr>
        </p:nvSpPr>
        <p:spPr/>
        <p:txBody>
          <a:bodyPr>
            <a:normAutofit/>
          </a:bodyPr>
          <a:lstStyle/>
          <a:p>
            <a:r>
              <a:rPr lang="en-US" sz="3200" b="1" dirty="0">
                <a:solidFill>
                  <a:schemeClr val="tx2">
                    <a:lumMod val="75000"/>
                  </a:schemeClr>
                </a:solidFill>
              </a:rPr>
              <a:t>Neutrophil </a:t>
            </a:r>
            <a:endParaRPr lang="en-US" sz="3200" dirty="0">
              <a:solidFill>
                <a:schemeClr val="tx2">
                  <a:lumMod val="75000"/>
                </a:schemeClr>
              </a:solidFill>
            </a:endParaRPr>
          </a:p>
          <a:p>
            <a:r>
              <a:rPr lang="en-US" sz="3200" dirty="0"/>
              <a:t>a. diameter 12</a:t>
            </a:r>
            <a:r>
              <a:rPr lang="el-GR" sz="3200" dirty="0"/>
              <a:t>μ</a:t>
            </a:r>
            <a:r>
              <a:rPr lang="en-US" sz="3200" dirty="0"/>
              <a:t>m </a:t>
            </a:r>
          </a:p>
          <a:p>
            <a:r>
              <a:rPr lang="en-US" sz="3200" dirty="0"/>
              <a:t>b. Lobed nucleus( 2-5)  </a:t>
            </a:r>
            <a:r>
              <a:rPr lang="en-US" sz="3200" b="1" dirty="0"/>
              <a:t>s-</a:t>
            </a:r>
            <a:r>
              <a:rPr lang="en-US" sz="3200" dirty="0"/>
              <a:t>shape </a:t>
            </a:r>
          </a:p>
          <a:p>
            <a:r>
              <a:rPr lang="en-US" sz="3200" dirty="0"/>
              <a:t>c. Granules: fine granules </a:t>
            </a:r>
          </a:p>
          <a:p>
            <a:r>
              <a:rPr lang="en-US" sz="3200" dirty="0"/>
              <a:t>d. Increased in Acute infection, highly mobile, highly phagocytic </a:t>
            </a:r>
          </a:p>
          <a:p>
            <a:pPr marL="0" indent="0">
              <a:buNone/>
            </a:pPr>
            <a:endParaRPr lang="en-US" dirty="0"/>
          </a:p>
        </p:txBody>
      </p:sp>
    </p:spTree>
    <p:extLst>
      <p:ext uri="{BB962C8B-B14F-4D97-AF65-F5344CB8AC3E}">
        <p14:creationId xmlns:p14="http://schemas.microsoft.com/office/powerpoint/2010/main" val="30630208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Eosinophil</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endParaRPr lang="en-US" dirty="0"/>
          </a:p>
          <a:p>
            <a:r>
              <a:rPr lang="en-US" sz="2800" dirty="0"/>
              <a:t>a- diameter 9</a:t>
            </a:r>
            <a:r>
              <a:rPr lang="el-GR" sz="2800" dirty="0"/>
              <a:t>μ</a:t>
            </a:r>
            <a:r>
              <a:rPr lang="en-US" sz="2800" dirty="0"/>
              <a:t>m </a:t>
            </a:r>
          </a:p>
          <a:p>
            <a:r>
              <a:rPr lang="en-US" sz="2800" dirty="0"/>
              <a:t>b- Bi-lobed nucleus </a:t>
            </a:r>
          </a:p>
          <a:p>
            <a:r>
              <a:rPr lang="en-US" sz="2800" dirty="0"/>
              <a:t>c- Granules </a:t>
            </a:r>
          </a:p>
          <a:p>
            <a:pPr marL="0" indent="0">
              <a:buNone/>
            </a:pPr>
            <a:r>
              <a:rPr lang="en-US" sz="2800" dirty="0"/>
              <a:t>     </a:t>
            </a:r>
            <a:r>
              <a:rPr lang="en-US" sz="2800" dirty="0">
                <a:solidFill>
                  <a:srgbClr val="FF0000"/>
                </a:solidFill>
              </a:rPr>
              <a:t>1. Ovoid </a:t>
            </a:r>
          </a:p>
          <a:p>
            <a:pPr marL="0" indent="0">
              <a:buNone/>
            </a:pPr>
            <a:r>
              <a:rPr lang="en-US" sz="2800" dirty="0">
                <a:solidFill>
                  <a:srgbClr val="FF0000"/>
                </a:solidFill>
              </a:rPr>
              <a:t>     2. Red with Wrights stain (</a:t>
            </a:r>
            <a:r>
              <a:rPr lang="en-US" sz="2800" dirty="0" err="1">
                <a:solidFill>
                  <a:srgbClr val="FF0000"/>
                </a:solidFill>
              </a:rPr>
              <a:t>Eosinophilic</a:t>
            </a:r>
            <a:r>
              <a:rPr lang="en-US" sz="2800" dirty="0">
                <a:solidFill>
                  <a:srgbClr val="FF0000"/>
                </a:solidFill>
              </a:rPr>
              <a:t> )</a:t>
            </a:r>
          </a:p>
          <a:p>
            <a:pPr marL="0" indent="0">
              <a:buNone/>
            </a:pPr>
            <a:r>
              <a:rPr lang="en-US" sz="2800" dirty="0">
                <a:solidFill>
                  <a:srgbClr val="FF0000"/>
                </a:solidFill>
              </a:rPr>
              <a:t>     3. Larger than neutrophils </a:t>
            </a:r>
          </a:p>
          <a:p>
            <a:endParaRPr lang="en-US" sz="2800" dirty="0"/>
          </a:p>
          <a:p>
            <a:r>
              <a:rPr lang="en-US" sz="2800" dirty="0"/>
              <a:t>d- Increase in number in allergic reactions and parasitic infections </a:t>
            </a:r>
          </a:p>
        </p:txBody>
      </p:sp>
    </p:spTree>
    <p:extLst>
      <p:ext uri="{BB962C8B-B14F-4D97-AF65-F5344CB8AC3E}">
        <p14:creationId xmlns:p14="http://schemas.microsoft.com/office/powerpoint/2010/main" val="32203684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Basophil</a:t>
            </a:r>
            <a:endParaRPr lang="en-US" dirty="0"/>
          </a:p>
        </p:txBody>
      </p:sp>
      <p:sp>
        <p:nvSpPr>
          <p:cNvPr id="3" name="Content Placeholder 2"/>
          <p:cNvSpPr>
            <a:spLocks noGrp="1"/>
          </p:cNvSpPr>
          <p:nvPr>
            <p:ph idx="1"/>
          </p:nvPr>
        </p:nvSpPr>
        <p:spPr/>
        <p:txBody>
          <a:bodyPr/>
          <a:lstStyle/>
          <a:p>
            <a:pPr marL="0" indent="0">
              <a:buNone/>
            </a:pPr>
            <a:endParaRPr lang="en-US" dirty="0"/>
          </a:p>
          <a:p>
            <a:r>
              <a:rPr lang="en-US" sz="3200" dirty="0"/>
              <a:t>a- diameter 12um </a:t>
            </a:r>
          </a:p>
          <a:p>
            <a:r>
              <a:rPr lang="en-US" sz="3200" dirty="0"/>
              <a:t>b- Large twisted s shaped nucleus </a:t>
            </a:r>
          </a:p>
          <a:p>
            <a:r>
              <a:rPr lang="en-US" sz="3200" dirty="0">
                <a:solidFill>
                  <a:srgbClr val="0070C0"/>
                </a:solidFill>
              </a:rPr>
              <a:t>c- Granules, </a:t>
            </a:r>
          </a:p>
          <a:p>
            <a:r>
              <a:rPr lang="en-US" sz="3200" dirty="0">
                <a:solidFill>
                  <a:srgbClr val="0070C0"/>
                </a:solidFill>
              </a:rPr>
              <a:t>1. Irregular in size and shape </a:t>
            </a:r>
          </a:p>
          <a:p>
            <a:r>
              <a:rPr lang="en-US" sz="3200" dirty="0">
                <a:solidFill>
                  <a:srgbClr val="0070C0"/>
                </a:solidFill>
              </a:rPr>
              <a:t>2. Blue/metachromatic staining Basophilic </a:t>
            </a:r>
          </a:p>
          <a:p>
            <a:r>
              <a:rPr lang="en-US" sz="3200" dirty="0">
                <a:solidFill>
                  <a:srgbClr val="0070C0"/>
                </a:solidFill>
              </a:rPr>
              <a:t>3. Larger than other granulocytes </a:t>
            </a:r>
          </a:p>
          <a:p>
            <a:endParaRPr lang="en-US" dirty="0"/>
          </a:p>
        </p:txBody>
      </p:sp>
    </p:spTree>
    <p:extLst>
      <p:ext uri="{BB962C8B-B14F-4D97-AF65-F5344CB8AC3E}">
        <p14:creationId xmlns:p14="http://schemas.microsoft.com/office/powerpoint/2010/main" val="5744105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FF0000"/>
                </a:solidFill>
              </a:rPr>
              <a:t>Types of tissue</a:t>
            </a:r>
            <a:br>
              <a:rPr lang="en-US" dirty="0">
                <a:solidFill>
                  <a:srgbClr val="FF0000"/>
                </a:solidFill>
              </a:rPr>
            </a:br>
            <a:endParaRPr lang="en-US" dirty="0">
              <a:solidFill>
                <a:srgbClr val="FF0000"/>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926700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Lymphocytes </a:t>
            </a:r>
            <a:endParaRPr lang="en-US" dirty="0"/>
          </a:p>
        </p:txBody>
      </p:sp>
      <p:sp>
        <p:nvSpPr>
          <p:cNvPr id="3" name="Content Placeholder 2"/>
          <p:cNvSpPr>
            <a:spLocks noGrp="1"/>
          </p:cNvSpPr>
          <p:nvPr>
            <p:ph idx="1"/>
          </p:nvPr>
        </p:nvSpPr>
        <p:spPr/>
        <p:txBody>
          <a:bodyPr>
            <a:normAutofit fontScale="92500"/>
          </a:bodyPr>
          <a:lstStyle/>
          <a:p>
            <a:r>
              <a:rPr lang="en-US" sz="2800" dirty="0"/>
              <a:t>a- diameter 6-8um </a:t>
            </a:r>
          </a:p>
          <a:p>
            <a:r>
              <a:rPr lang="en-US" sz="2800" dirty="0"/>
              <a:t>b- Round nucleus </a:t>
            </a:r>
          </a:p>
          <a:p>
            <a:r>
              <a:rPr lang="en-US" sz="2800" dirty="0"/>
              <a:t>c- Cytoplasm few, rim cytoplasm </a:t>
            </a:r>
          </a:p>
          <a:p>
            <a:r>
              <a:rPr lang="en-US" sz="2800" dirty="0"/>
              <a:t>d- Origin Bone marrow in later fetal and post natal life </a:t>
            </a:r>
          </a:p>
          <a:p>
            <a:pPr marL="0" indent="0">
              <a:buNone/>
            </a:pPr>
            <a:endParaRPr lang="en-US" sz="2800" dirty="0"/>
          </a:p>
          <a:p>
            <a:r>
              <a:rPr lang="en-US" sz="2800" dirty="0">
                <a:solidFill>
                  <a:schemeClr val="tx2">
                    <a:lumMod val="75000"/>
                  </a:schemeClr>
                </a:solidFill>
              </a:rPr>
              <a:t>1. Become </a:t>
            </a:r>
            <a:r>
              <a:rPr lang="en-US" sz="2800" dirty="0" err="1">
                <a:solidFill>
                  <a:schemeClr val="tx2">
                    <a:lumMod val="75000"/>
                  </a:schemeClr>
                </a:solidFill>
              </a:rPr>
              <a:t>immunocompetant</a:t>
            </a:r>
            <a:r>
              <a:rPr lang="en-US" sz="2800" dirty="0">
                <a:solidFill>
                  <a:schemeClr val="tx2">
                    <a:lumMod val="75000"/>
                  </a:schemeClr>
                </a:solidFill>
              </a:rPr>
              <a:t> outside of the bone marrow </a:t>
            </a:r>
          </a:p>
          <a:p>
            <a:r>
              <a:rPr lang="en-US" sz="2800" dirty="0">
                <a:solidFill>
                  <a:schemeClr val="tx2">
                    <a:lumMod val="75000"/>
                  </a:schemeClr>
                </a:solidFill>
              </a:rPr>
              <a:t>2. Differentiate into B cells &amp; T cells </a:t>
            </a:r>
          </a:p>
          <a:p>
            <a:r>
              <a:rPr lang="en-US" sz="2800" dirty="0">
                <a:solidFill>
                  <a:schemeClr val="tx2">
                    <a:lumMod val="75000"/>
                  </a:schemeClr>
                </a:solidFill>
              </a:rPr>
              <a:t>3. Colonize other organs </a:t>
            </a:r>
          </a:p>
          <a:p>
            <a:endParaRPr lang="en-US" dirty="0"/>
          </a:p>
        </p:txBody>
      </p:sp>
    </p:spTree>
    <p:extLst>
      <p:ext uri="{BB962C8B-B14F-4D97-AF65-F5344CB8AC3E}">
        <p14:creationId xmlns:p14="http://schemas.microsoft.com/office/powerpoint/2010/main" val="34580834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Monocytes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endParaRPr lang="en-US" dirty="0"/>
          </a:p>
          <a:p>
            <a:r>
              <a:rPr lang="en-US" sz="3200" dirty="0"/>
              <a:t>a- Nucleus - oval, kidney, horseshoe; </a:t>
            </a:r>
            <a:r>
              <a:rPr lang="en-US" sz="3200" dirty="0" err="1"/>
              <a:t>chromatine</a:t>
            </a:r>
            <a:r>
              <a:rPr lang="en-US" sz="3200" dirty="0"/>
              <a:t> stains lightly </a:t>
            </a:r>
          </a:p>
          <a:p>
            <a:r>
              <a:rPr lang="en-US" sz="3200" dirty="0"/>
              <a:t>b- Basophilic cytoplasm with granules (lysosome) </a:t>
            </a:r>
          </a:p>
          <a:p>
            <a:r>
              <a:rPr lang="en-US" sz="3200" dirty="0"/>
              <a:t>c- Major cell of chronic infections. </a:t>
            </a:r>
          </a:p>
          <a:p>
            <a:r>
              <a:rPr lang="en-US" sz="3200" dirty="0"/>
              <a:t>d- Moves into the tissues and becomes a macrophage</a:t>
            </a:r>
          </a:p>
          <a:p>
            <a:r>
              <a:rPr lang="en-US" sz="3200" dirty="0"/>
              <a:t>e- Diameter about 16 </a:t>
            </a:r>
            <a:r>
              <a:rPr lang="el-GR" sz="3200" dirty="0"/>
              <a:t>μ</a:t>
            </a:r>
            <a:r>
              <a:rPr lang="en-US" sz="3200" dirty="0"/>
              <a:t>m </a:t>
            </a:r>
          </a:p>
          <a:p>
            <a:endParaRPr lang="en-US" dirty="0"/>
          </a:p>
        </p:txBody>
      </p:sp>
    </p:spTree>
    <p:extLst>
      <p:ext uri="{BB962C8B-B14F-4D97-AF65-F5344CB8AC3E}">
        <p14:creationId xmlns:p14="http://schemas.microsoft.com/office/powerpoint/2010/main" val="13140564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Platelets "thrombocytes" </a:t>
            </a:r>
            <a:r>
              <a:rPr lang="en-US" dirty="0"/>
              <a:t/>
            </a:r>
            <a:br>
              <a:rPr lang="en-US" dirty="0"/>
            </a:br>
            <a:endParaRPr lang="en-US" dirty="0"/>
          </a:p>
        </p:txBody>
      </p:sp>
      <p:sp>
        <p:nvSpPr>
          <p:cNvPr id="3" name="Content Placeholder 2"/>
          <p:cNvSpPr>
            <a:spLocks noGrp="1"/>
          </p:cNvSpPr>
          <p:nvPr>
            <p:ph idx="1"/>
          </p:nvPr>
        </p:nvSpPr>
        <p:spPr/>
        <p:txBody>
          <a:bodyPr/>
          <a:lstStyle/>
          <a:p>
            <a:r>
              <a:rPr lang="en-US" dirty="0"/>
              <a:t>1- Fragments of </a:t>
            </a:r>
            <a:r>
              <a:rPr lang="en-US" b="1" i="1" dirty="0"/>
              <a:t>megakaryocyte </a:t>
            </a:r>
            <a:r>
              <a:rPr lang="en-US" dirty="0"/>
              <a:t>cytoplasm </a:t>
            </a:r>
          </a:p>
          <a:p>
            <a:r>
              <a:rPr lang="en-US" dirty="0"/>
              <a:t>2- central zone ( purple color) called </a:t>
            </a:r>
            <a:r>
              <a:rPr lang="en-US" dirty="0" err="1"/>
              <a:t>granulomere</a:t>
            </a:r>
            <a:r>
              <a:rPr lang="en-US" dirty="0"/>
              <a:t> </a:t>
            </a:r>
          </a:p>
          <a:p>
            <a:r>
              <a:rPr lang="en-US" dirty="0"/>
              <a:t>3- transparent zone (blue stained) called </a:t>
            </a:r>
            <a:r>
              <a:rPr lang="en-US" dirty="0" err="1"/>
              <a:t>hylomere</a:t>
            </a:r>
            <a:r>
              <a:rPr lang="en-US" dirty="0"/>
              <a:t> </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3600" y="3200400"/>
            <a:ext cx="4570114" cy="334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0290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Developmental stages of Blood Cells (</a:t>
            </a:r>
            <a:r>
              <a:rPr lang="en-US" b="1" dirty="0" err="1"/>
              <a:t>hemopoisis</a:t>
            </a:r>
            <a:r>
              <a:rPr lang="en-US" b="1" dirty="0"/>
              <a:t> ) </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00200"/>
            <a:ext cx="6361611"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972793"/>
      </p:ext>
    </p:extLst>
  </p:cSld>
  <p:clrMapOvr>
    <a:masterClrMapping/>
  </p:clrMapOvr>
  <p:transition spd="slow">
    <p:cove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5" name="Rectangle 4"/>
          <p:cNvSpPr/>
          <p:nvPr/>
        </p:nvSpPr>
        <p:spPr>
          <a:xfrm>
            <a:off x="2133600" y="2967334"/>
            <a:ext cx="5404975"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blipFill>
                  <a:blip r:embed="rId2"/>
                  <a:tile tx="0" ty="0" sx="100000" sy="100000" flip="none" algn="tl"/>
                </a:blipFill>
                <a:effectLst>
                  <a:glow rad="139700">
                    <a:schemeClr val="accent6">
                      <a:satMod val="175000"/>
                      <a:alpha val="40000"/>
                    </a:schemeClr>
                  </a:glow>
                  <a:outerShdw blurRad="50800" dist="39000" dir="5460000" algn="tl">
                    <a:srgbClr val="000000">
                      <a:alpha val="38000"/>
                    </a:srgbClr>
                  </a:outerShdw>
                </a:effectLst>
              </a:rPr>
              <a:t>Thank you</a:t>
            </a:r>
          </a:p>
        </p:txBody>
      </p:sp>
    </p:spTree>
    <p:extLst>
      <p:ext uri="{BB962C8B-B14F-4D97-AF65-F5344CB8AC3E}">
        <p14:creationId xmlns:p14="http://schemas.microsoft.com/office/powerpoint/2010/main" val="29763464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solidFill>
                  <a:srgbClr val="C00000"/>
                </a:solidFill>
              </a:rPr>
              <a:t>Muscular tissue </a:t>
            </a:r>
            <a:endParaRPr lang="en-US" b="1" dirty="0">
              <a:solidFill>
                <a:srgbClr val="C00000"/>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082675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dirty="0"/>
              <a:t> Muscle tissue is a soft tissue composed of cells that have the special ability to shorten or contract in order to produce movement of the body parts.</a:t>
            </a:r>
          </a:p>
          <a:p>
            <a:pPr marL="0" indent="0">
              <a:buNone/>
            </a:pPr>
            <a:r>
              <a:rPr lang="en-US" dirty="0"/>
              <a:t> The tissue is highly cellular and is well supplied with blood vessels. </a:t>
            </a:r>
          </a:p>
          <a:p>
            <a:pPr marL="0" indent="0">
              <a:buNone/>
            </a:pPr>
            <a:r>
              <a:rPr lang="en-US" dirty="0"/>
              <a:t>Actin and myosin are contractile proteins in muscle tissue. </a:t>
            </a:r>
          </a:p>
        </p:txBody>
      </p:sp>
    </p:spTree>
    <p:extLst>
      <p:ext uri="{BB962C8B-B14F-4D97-AF65-F5344CB8AC3E}">
        <p14:creationId xmlns:p14="http://schemas.microsoft.com/office/powerpoint/2010/main" val="38994118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Muscle tissue can be categorized into: </a:t>
            </a:r>
            <a:br>
              <a:rPr lang="en-US" dirty="0"/>
            </a:br>
            <a:endParaRPr lang="en-US" dirty="0"/>
          </a:p>
        </p:txBody>
      </p:sp>
      <p:sp>
        <p:nvSpPr>
          <p:cNvPr id="3" name="Content Placeholder 2"/>
          <p:cNvSpPr>
            <a:spLocks noGrp="1"/>
          </p:cNvSpPr>
          <p:nvPr>
            <p:ph idx="1"/>
          </p:nvPr>
        </p:nvSpPr>
        <p:spPr>
          <a:xfrm>
            <a:off x="457200" y="1143000"/>
            <a:ext cx="8229600" cy="4983163"/>
          </a:xfrm>
        </p:spPr>
        <p:txBody>
          <a:bodyPr>
            <a:normAutofit/>
          </a:bodyPr>
          <a:lstStyle/>
          <a:p>
            <a:r>
              <a:rPr lang="en-US" dirty="0"/>
              <a:t>Muscle is classified into three types according to their </a:t>
            </a:r>
            <a:r>
              <a:rPr lang="en-US" b="1" dirty="0">
                <a:solidFill>
                  <a:srgbClr val="FF0000"/>
                </a:solidFill>
              </a:rPr>
              <a:t>structure and function: </a:t>
            </a:r>
          </a:p>
          <a:p>
            <a:r>
              <a:rPr lang="en-US" dirty="0"/>
              <a:t>● </a:t>
            </a:r>
            <a:r>
              <a:rPr lang="en-US" dirty="0">
                <a:solidFill>
                  <a:schemeClr val="accent6">
                    <a:lumMod val="50000"/>
                  </a:schemeClr>
                </a:solidFill>
              </a:rPr>
              <a:t>Skeletal muscle cells - striated, voluntary control </a:t>
            </a:r>
          </a:p>
          <a:p>
            <a:r>
              <a:rPr lang="en-US" dirty="0"/>
              <a:t>● </a:t>
            </a:r>
            <a:r>
              <a:rPr lang="en-US" dirty="0">
                <a:solidFill>
                  <a:schemeClr val="accent3">
                    <a:lumMod val="50000"/>
                  </a:schemeClr>
                </a:solidFill>
              </a:rPr>
              <a:t>Cardiac muscle cells - striated, involuntary control </a:t>
            </a:r>
          </a:p>
          <a:p>
            <a:r>
              <a:rPr lang="en-US" dirty="0"/>
              <a:t>● </a:t>
            </a:r>
            <a:r>
              <a:rPr lang="en-US" dirty="0">
                <a:solidFill>
                  <a:schemeClr val="accent5">
                    <a:lumMod val="75000"/>
                  </a:schemeClr>
                </a:solidFill>
              </a:rPr>
              <a:t>Smooth muscle cells - </a:t>
            </a:r>
            <a:r>
              <a:rPr lang="en-US" dirty="0" err="1">
                <a:solidFill>
                  <a:schemeClr val="accent5">
                    <a:lumMod val="75000"/>
                  </a:schemeClr>
                </a:solidFill>
              </a:rPr>
              <a:t>nonstriated</a:t>
            </a:r>
            <a:r>
              <a:rPr lang="en-US" dirty="0">
                <a:solidFill>
                  <a:schemeClr val="accent5">
                    <a:lumMod val="75000"/>
                  </a:schemeClr>
                </a:solidFill>
              </a:rPr>
              <a:t>, involuntary control </a:t>
            </a:r>
          </a:p>
          <a:p>
            <a:r>
              <a:rPr lang="en-US" dirty="0"/>
              <a:t>Skeletal and cardiac muscle cells are called striated because they show an alternating series of bands.</a:t>
            </a:r>
          </a:p>
          <a:p>
            <a:r>
              <a:rPr lang="en-US" dirty="0"/>
              <a:t> In all types of muscle, </a:t>
            </a:r>
            <a:r>
              <a:rPr lang="en-US" b="1" dirty="0">
                <a:solidFill>
                  <a:srgbClr val="FF0000"/>
                </a:solidFill>
              </a:rPr>
              <a:t>contraction is caused by the movement of myosin filaments along actin filaments</a:t>
            </a:r>
            <a:r>
              <a:rPr lang="en-US" dirty="0"/>
              <a:t>.</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41238082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uscular Tissue)"/>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629400" cy="4114800"/>
          </a:xfrm>
          <a:prstGeom prst="rect">
            <a:avLst/>
          </a:prstGeom>
          <a:noFill/>
          <a:ln>
            <a:noFill/>
          </a:ln>
        </p:spPr>
      </p:pic>
    </p:spTree>
    <p:extLst>
      <p:ext uri="{BB962C8B-B14F-4D97-AF65-F5344CB8AC3E}">
        <p14:creationId xmlns:p14="http://schemas.microsoft.com/office/powerpoint/2010/main" val="6171285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uscle Tissue"/>
          <p:cNvPicPr>
            <a:picLocks noGrp="1"/>
          </p:cNvPicPr>
          <p:nvPr>
            <p:ph idx="1"/>
          </p:nvPr>
        </p:nvPicPr>
        <p:blipFill rotWithShape="1">
          <a:blip r:embed="rId2">
            <a:extLst>
              <a:ext uri="{28A0092B-C50C-407E-A947-70E740481C1C}">
                <a14:useLocalDpi xmlns:a14="http://schemas.microsoft.com/office/drawing/2010/main" val="0"/>
              </a:ext>
            </a:extLst>
          </a:blip>
          <a:srcRect b="10354"/>
          <a:stretch/>
        </p:blipFill>
        <p:spPr bwMode="auto">
          <a:xfrm>
            <a:off x="457200" y="2110474"/>
            <a:ext cx="8229600" cy="3142462"/>
          </a:xfrm>
          <a:prstGeom prst="rect">
            <a:avLst/>
          </a:prstGeom>
          <a:noFill/>
          <a:ln>
            <a:noFill/>
          </a:ln>
        </p:spPr>
      </p:pic>
    </p:spTree>
    <p:extLst>
      <p:ext uri="{BB962C8B-B14F-4D97-AF65-F5344CB8AC3E}">
        <p14:creationId xmlns:p14="http://schemas.microsoft.com/office/powerpoint/2010/main" val="33932408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732</TotalTime>
  <Words>11481</Words>
  <Application>Microsoft Office PowerPoint</Application>
  <PresentationFormat>عرض على الشاشة (3:4)‏</PresentationFormat>
  <Paragraphs>1331</Paragraphs>
  <Slides>322</Slides>
  <Notes>0</Notes>
  <HiddenSlides>0</HiddenSlides>
  <MMClips>0</MMClips>
  <ScaleCrop>false</ScaleCrop>
  <HeadingPairs>
    <vt:vector size="4" baseType="variant">
      <vt:variant>
        <vt:lpstr>نسق</vt:lpstr>
      </vt:variant>
      <vt:variant>
        <vt:i4>2</vt:i4>
      </vt:variant>
      <vt:variant>
        <vt:lpstr>عناوين الشرائح</vt:lpstr>
      </vt:variant>
      <vt:variant>
        <vt:i4>322</vt:i4>
      </vt:variant>
    </vt:vector>
  </HeadingPairs>
  <TitlesOfParts>
    <vt:vector size="324" baseType="lpstr">
      <vt:lpstr>Flow</vt:lpstr>
      <vt:lpstr>Adjacency</vt:lpstr>
      <vt:lpstr>Histology </vt:lpstr>
      <vt:lpstr>عرض تقديمي في PowerPoint</vt:lpstr>
      <vt:lpstr>عرض تقديمي في PowerPoint</vt:lpstr>
      <vt:lpstr>Epithelial tissues </vt:lpstr>
      <vt:lpstr>Functions of epithelial tissue: </vt:lpstr>
      <vt:lpstr>عرض تقديمي في PowerPoint</vt:lpstr>
      <vt:lpstr>عرض تقديمي في PowerPoint</vt:lpstr>
      <vt:lpstr>عرض تقديمي في PowerPoint</vt:lpstr>
      <vt:lpstr>Types of tissue </vt:lpstr>
      <vt:lpstr>عرض تقديمي في PowerPoint</vt:lpstr>
      <vt:lpstr>Fundamental tissue </vt:lpstr>
      <vt:lpstr>Epithelial tissues </vt:lpstr>
      <vt:lpstr>عرض تقديمي في PowerPoint</vt:lpstr>
      <vt:lpstr>Cell adhesions</vt:lpstr>
      <vt:lpstr>1- Squamous epithelium</vt:lpstr>
      <vt:lpstr>عرض تقديمي في PowerPoint</vt:lpstr>
      <vt:lpstr>عرض تقديمي في PowerPoint</vt:lpstr>
      <vt:lpstr>   2. Cuboidal epithelium</vt:lpstr>
      <vt:lpstr>عرض تقديمي في PowerPoint</vt:lpstr>
      <vt:lpstr>      </vt:lpstr>
      <vt:lpstr>عرض تقديمي في PowerPoint</vt:lpstr>
      <vt:lpstr>عرض تقديمي في PowerPoint</vt:lpstr>
      <vt:lpstr>عرض تقديمي في PowerPoint</vt:lpstr>
      <vt:lpstr>4. Transitional epithelium  </vt:lpstr>
      <vt:lpstr>عرض تقديمي في PowerPoint</vt:lpstr>
      <vt:lpstr>Epithelial tissue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Connective tissue</vt:lpstr>
      <vt:lpstr>عرض تقديمي في PowerPoint</vt:lpstr>
      <vt:lpstr>Functions of CT: </vt:lpstr>
      <vt:lpstr>     All connective tissue consists of three main components: </vt:lpstr>
      <vt:lpstr>عرض تقديمي في PowerPoint</vt:lpstr>
      <vt:lpstr>عرض تقديمي في PowerPoint</vt:lpstr>
      <vt:lpstr>Connective Tissue Cells:  </vt:lpstr>
      <vt:lpstr>Types of Connective Tissues:  </vt:lpstr>
      <vt:lpstr>عرض تقديمي في PowerPoint</vt:lpstr>
      <vt:lpstr>2- Dense connective tissue:</vt:lpstr>
      <vt:lpstr>عرض تقديمي في PowerPoint</vt:lpstr>
      <vt:lpstr> There are 2 types of dense connective tissue: regular, and irregular. </vt:lpstr>
      <vt:lpstr>Dense Irregular Connective Tissue: </vt:lpstr>
      <vt:lpstr>عرض تقديمي في PowerPoint</vt:lpstr>
      <vt:lpstr>3- Specialized Connective Tissue: </vt:lpstr>
      <vt:lpstr>عرض تقديمي في PowerPoint</vt:lpstr>
      <vt:lpstr>Connective tissue </vt:lpstr>
      <vt:lpstr>Fibers of C.T.</vt:lpstr>
      <vt:lpstr>Ground Substance of C.T.</vt:lpstr>
      <vt:lpstr>Cells of C.T.</vt:lpstr>
      <vt:lpstr>  Specialized connective tissue </vt:lpstr>
      <vt:lpstr>    Specialized connective tissue</vt:lpstr>
      <vt:lpstr>Cartilage</vt:lpstr>
      <vt:lpstr>عرض تقديمي في PowerPoint</vt:lpstr>
      <vt:lpstr>Cartilage</vt:lpstr>
      <vt:lpstr>عرض تقديمي في PowerPoint</vt:lpstr>
      <vt:lpstr>1- Hyaline Cartilage </vt:lpstr>
      <vt:lpstr>عرض تقديمي في PowerPoint</vt:lpstr>
      <vt:lpstr>2- Fibrocartilage </vt:lpstr>
      <vt:lpstr>عرض تقديمي في PowerPoint</vt:lpstr>
      <vt:lpstr>3- Elastic Cartilage </vt:lpstr>
      <vt:lpstr>عرض تقديمي في PowerPoint</vt:lpstr>
      <vt:lpstr> </vt:lpstr>
      <vt:lpstr>Bone (osseous tissue)</vt:lpstr>
      <vt:lpstr>عرض تقديمي في PowerPoint</vt:lpstr>
      <vt:lpstr>Compact bone</vt:lpstr>
      <vt:lpstr>عرض تقديمي في PowerPoint</vt:lpstr>
      <vt:lpstr>عرض تقديمي في PowerPoint</vt:lpstr>
      <vt:lpstr>2- Spongy Bone</vt:lpstr>
      <vt:lpstr>عرض تقديمي في PowerPoint</vt:lpstr>
      <vt:lpstr>Functions of bone</vt:lpstr>
      <vt:lpstr>Blood </vt:lpstr>
      <vt:lpstr>عرض تقديمي في PowerPoint</vt:lpstr>
      <vt:lpstr>Plasma: The liquid in which peripheral blood cells are suspended. </vt:lpstr>
      <vt:lpstr>Formed Elements:</vt:lpstr>
      <vt:lpstr>                    Blood </vt:lpstr>
      <vt:lpstr>Blood usually studied in stained smear by ….Wright’s stain </vt:lpstr>
      <vt:lpstr>Red blood cells (RBCs)</vt:lpstr>
      <vt:lpstr>White Blood Cells  WBC</vt:lpstr>
      <vt:lpstr>Eosinophil</vt:lpstr>
      <vt:lpstr>Basophil</vt:lpstr>
      <vt:lpstr>Lymphocytes </vt:lpstr>
      <vt:lpstr>Monocytes</vt:lpstr>
      <vt:lpstr>Platelets "thrombocytes"  </vt:lpstr>
      <vt:lpstr>Developmental stages of Blood Cells (hemopoisis ) </vt:lpstr>
      <vt:lpstr>عرض تقديمي في PowerPoint</vt:lpstr>
      <vt:lpstr>Muscular tissue </vt:lpstr>
      <vt:lpstr>عرض تقديمي في PowerPoint</vt:lpstr>
      <vt:lpstr>Muscle tissue can be categorized into:  </vt:lpstr>
      <vt:lpstr>عرض تقديمي في PowerPoint</vt:lpstr>
      <vt:lpstr>عرض تقديمي في PowerPoint</vt:lpstr>
      <vt:lpstr>Skeletal muscle</vt:lpstr>
      <vt:lpstr>عرض تقديمي في PowerPoint</vt:lpstr>
      <vt:lpstr>عرض تقديمي في PowerPoint</vt:lpstr>
      <vt:lpstr>Smooth muscle</vt:lpstr>
      <vt:lpstr>عرض تقديمي في PowerPoint</vt:lpstr>
      <vt:lpstr>Cardiac muscle</vt:lpstr>
      <vt:lpstr>عرض تقديمي في PowerPoint</vt:lpstr>
      <vt:lpstr>عرض تقديمي في PowerPoint</vt:lpstr>
      <vt:lpstr>عرض تقديمي في PowerPoint</vt:lpstr>
      <vt:lpstr>عرض تقديمي في PowerPoint</vt:lpstr>
      <vt:lpstr>Introduction to the Human Cardiovascular System</vt:lpstr>
      <vt:lpstr>INTRODUCTION</vt:lpstr>
      <vt:lpstr>FUNCTION OF CARDIOVASCULAR SYSTEM</vt:lpstr>
      <vt:lpstr>COMPONENTS OF CARDIOVASCULAR SYSTEM</vt:lpstr>
      <vt:lpstr>BLOOD</vt:lpstr>
      <vt:lpstr>HEART </vt:lpstr>
      <vt:lpstr>عرض تقديمي في PowerPoint</vt:lpstr>
      <vt:lpstr>عرض تقديمي في PowerPoint</vt:lpstr>
      <vt:lpstr>عرض تقديمي في PowerPoint</vt:lpstr>
      <vt:lpstr>عرض تقديمي في PowerPoint</vt:lpstr>
      <vt:lpstr>HEART</vt:lpstr>
      <vt:lpstr>عرض تقديمي في PowerPoint</vt:lpstr>
      <vt:lpstr>عرض تقديمي في PowerPoint</vt:lpstr>
      <vt:lpstr>FUNCTIONS OF THE HEART</vt:lpstr>
      <vt:lpstr>عرض تقديمي في PowerPoint</vt:lpstr>
      <vt:lpstr>BLOOD VESSELS</vt:lpstr>
      <vt:lpstr>BLOOD VESSELS</vt:lpstr>
      <vt:lpstr>BLOOD VESSELS</vt:lpstr>
      <vt:lpstr>ARTERIES</vt:lpstr>
      <vt:lpstr>CAPILLARIES (5-8 micron)</vt:lpstr>
      <vt:lpstr>عرض تقديمي في PowerPoint</vt:lpstr>
      <vt:lpstr>VEINS</vt:lpstr>
      <vt:lpstr>VEINS</vt:lpstr>
      <vt:lpstr>عرض تقديمي في PowerPoint</vt:lpstr>
      <vt:lpstr>عرض تقديمي في PowerPoint</vt:lpstr>
      <vt:lpstr>عرض تقديمي في PowerPoint</vt:lpstr>
      <vt:lpstr>عرض تقديمي في PowerPoint</vt:lpstr>
      <vt:lpstr>CIRCULATION </vt:lpstr>
      <vt:lpstr>SYSTEMIC AND PULMONARY CIRCULATION</vt:lpstr>
      <vt:lpstr>THE END</vt:lpstr>
      <vt:lpstr>Digestive system </vt:lpstr>
      <vt:lpstr>عرض تقديمي في PowerPoint</vt:lpstr>
      <vt:lpstr>عرض تقديمي في PowerPoint</vt:lpstr>
      <vt:lpstr>Structures within the digestive tract allow the following:  </vt:lpstr>
      <vt:lpstr>General structure of the digestive tract  </vt:lpstr>
      <vt:lpstr>2) The submucosa contains denser connective tissue with larger blood and lymph vessels and the submucosal plexus of autonomic nerves. It may also contain glands and significant lymphoid tissue.  </vt:lpstr>
      <vt:lpstr>عرض تقديمي في PowerPoint</vt:lpstr>
      <vt:lpstr>عرض تقديمي في PowerPoint</vt:lpstr>
      <vt:lpstr>Oral cavity  </vt:lpstr>
      <vt:lpstr>عرض تقديمي في PowerPoint</vt:lpstr>
      <vt:lpstr>Lips</vt:lpstr>
      <vt:lpstr>Tongue</vt:lpstr>
      <vt:lpstr>The lingual papillae are elevations of the mucous membrane that assume various forms and functions. There are four types: </vt:lpstr>
      <vt:lpstr>عرض تقديمي في PowerPoint</vt:lpstr>
      <vt:lpstr>Taste buds </vt:lpstr>
      <vt:lpstr>Teeth</vt:lpstr>
      <vt:lpstr>عرض تقديمي في PowerPoint</vt:lpstr>
      <vt:lpstr>Esophagus</vt:lpstr>
      <vt:lpstr>عرض تقديمي في PowerPoint</vt:lpstr>
      <vt:lpstr>عرض تقديمي في PowerPoint</vt:lpstr>
      <vt:lpstr>عرض تقديمي في PowerPoint</vt:lpstr>
      <vt:lpstr>Histology of the Digestive System</vt:lpstr>
      <vt:lpstr>Stomach Histology</vt:lpstr>
      <vt:lpstr>عرض تقديمي في PowerPoint</vt:lpstr>
      <vt:lpstr>عرض تقديمي في PowerPoint</vt:lpstr>
      <vt:lpstr>عرض تقديمي في PowerPoint</vt:lpstr>
      <vt:lpstr>عرض تقديمي في PowerPoint</vt:lpstr>
      <vt:lpstr>Small Intestine Histology</vt:lpstr>
      <vt:lpstr>عرض تقديمي في PowerPoint</vt:lpstr>
      <vt:lpstr>Cells of the Small Intestine</vt:lpstr>
      <vt:lpstr>عرض تقديمي في PowerPoint</vt:lpstr>
      <vt:lpstr>Large Intestine Histology</vt:lpstr>
      <vt:lpstr>عرض تقديمي في PowerPoint</vt:lpstr>
      <vt:lpstr>عرض تقديمي في PowerPoint</vt:lpstr>
      <vt:lpstr>عرض تقديمي في PowerPoint</vt:lpstr>
      <vt:lpstr>Rectum and Anal Canal Histology</vt:lpstr>
      <vt:lpstr>Liver Histology</vt:lpstr>
      <vt:lpstr>عرض تقديمي في PowerPoint</vt:lpstr>
      <vt:lpstr>عرض تقديمي في PowerPoint</vt:lpstr>
      <vt:lpstr>Pancreas Histology</vt:lpstr>
      <vt:lpstr>عرض تقديمي في PowerPoint</vt:lpstr>
      <vt:lpstr>Gallbladder Histology</vt:lpstr>
      <vt:lpstr>عرض تقديمي في PowerPoint</vt:lpstr>
      <vt:lpstr>عرض تقديمي في PowerPoint</vt:lpstr>
      <vt:lpstr>Integumentary system </vt:lpstr>
      <vt:lpstr>Consists of the skin and accessory organs; </vt:lpstr>
      <vt:lpstr>عرض تقديمي في PowerPoint</vt:lpstr>
      <vt:lpstr>The Skin and Subcutaneous Tissue</vt:lpstr>
      <vt:lpstr>Functions of the Skin</vt:lpstr>
      <vt:lpstr>عرض تقديمي في PowerPoint</vt:lpstr>
      <vt:lpstr>According to the thickness:</vt:lpstr>
      <vt:lpstr>عرض تقديمي في PowerPoint</vt:lpstr>
      <vt:lpstr>Cells of the Epidermis</vt:lpstr>
      <vt:lpstr>عرض تقديمي في PowerPoint</vt:lpstr>
      <vt:lpstr>A-Keratinocytes ( epithelial cells) </vt:lpstr>
      <vt:lpstr>Five morphologically distinct zones of the epidermis can be identified. From the inner to the outer layer, these are:  </vt:lpstr>
      <vt:lpstr>عرض تقديمي في PowerPoint</vt:lpstr>
      <vt:lpstr>عرض تقديمي في PowerPoint</vt:lpstr>
      <vt:lpstr>Cells of the epidermis  </vt:lpstr>
      <vt:lpstr>B-Nonkeratinocytes </vt:lpstr>
      <vt:lpstr>عرض تقديمي في PowerPoint</vt:lpstr>
      <vt:lpstr>عرض تقديمي في PowerPoint</vt:lpstr>
      <vt:lpstr>عرض تقديمي في PowerPoint</vt:lpstr>
      <vt:lpstr>عرض تقديمي في PowerPoint</vt:lpstr>
      <vt:lpstr>The Dermis</vt:lpstr>
      <vt:lpstr>عرض تقديمي في PowerPoint</vt:lpstr>
      <vt:lpstr>عرض تقديمي في PowerPoint</vt:lpstr>
      <vt:lpstr>عرض تقديمي في PowerPoint</vt:lpstr>
      <vt:lpstr>Skin Color </vt:lpstr>
      <vt:lpstr>عرض تقديمي في PowerPoint</vt:lpstr>
      <vt:lpstr>عرض تقديمي في PowerPoint</vt:lpstr>
      <vt:lpstr>Structure of the Hair</vt:lpstr>
      <vt:lpstr>عرض تقديمي في PowerPoint</vt:lpstr>
      <vt:lpstr>عرض تقديمي في PowerPoint</vt:lpstr>
      <vt:lpstr>Nails</vt:lpstr>
      <vt:lpstr>عرض تقديمي في PowerPoint</vt:lpstr>
      <vt:lpstr>عرض تقديمي في PowerPoint</vt:lpstr>
      <vt:lpstr>عرض تقديمي في PowerPoint</vt:lpstr>
      <vt:lpstr>Nervous tissue</vt:lpstr>
      <vt:lpstr>عرض تقديمي في PowerPoint</vt:lpstr>
      <vt:lpstr>Two major components of nervous system </vt:lpstr>
      <vt:lpstr>Nervous tissue consists of two major types of cells: </vt:lpstr>
      <vt:lpstr>عرض تقديمي في PowerPoint</vt:lpstr>
      <vt:lpstr>1. Neurons : </vt:lpstr>
      <vt:lpstr>1- Neuron </vt:lpstr>
      <vt:lpstr>عرض تقديمي في PowerPoint</vt:lpstr>
      <vt:lpstr>B. dendrite :</vt:lpstr>
      <vt:lpstr>C. axon :</vt:lpstr>
      <vt:lpstr>عرض تقديمي في PowerPoint</vt:lpstr>
      <vt:lpstr>عرض تقديمي في PowerPoint</vt:lpstr>
      <vt:lpstr>عرض تقديمي في PowerPoint</vt:lpstr>
      <vt:lpstr>D. Synapse</vt:lpstr>
      <vt:lpstr>عرض تقديمي في PowerPoint</vt:lpstr>
      <vt:lpstr>عرض تقديمي في PowerPoint</vt:lpstr>
      <vt:lpstr>Synapses are comprised of three elements: </vt:lpstr>
      <vt:lpstr>عرض تقديمي في PowerPoint</vt:lpstr>
      <vt:lpstr>TYPES OF NEURONS:</vt:lpstr>
      <vt:lpstr>Neuron classification based on function:</vt:lpstr>
      <vt:lpstr>عرض تقديمي في PowerPoint</vt:lpstr>
      <vt:lpstr>عرض تقديمي في PowerPoint</vt:lpstr>
      <vt:lpstr>عرض تقديمي في PowerPoint</vt:lpstr>
      <vt:lpstr>عرض تقديمي في PowerPoint</vt:lpstr>
      <vt:lpstr>Brain and spinal cord</vt:lpstr>
      <vt:lpstr>Cerebillium </vt:lpstr>
      <vt:lpstr>عرض تقديمي في PowerPoint</vt:lpstr>
      <vt:lpstr>عرض تقديمي في PowerPoint</vt:lpstr>
      <vt:lpstr>The spinal cord</vt:lpstr>
      <vt:lpstr>عرض تقديمي في PowerPoint</vt:lpstr>
      <vt:lpstr>عرض تقديمي في PowerPoint</vt:lpstr>
      <vt:lpstr>عرض تقديمي في PowerPoint</vt:lpstr>
      <vt:lpstr>Nervous tissue</vt:lpstr>
      <vt:lpstr>Nervous Tissue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Schwann cells</vt:lpstr>
      <vt:lpstr>Satellite cells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Functional Organization of the Nervous System</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Respiratory system </vt:lpstr>
      <vt:lpstr>The complex of organs and tissue which are necessary to exchange blood carbon dioxide (CO2 ) with air oxygen (O2 ). </vt:lpstr>
      <vt:lpstr>Upper respiratory tract:  This includes the: nose, mouth, and the beginning of the trachea.</vt:lpstr>
      <vt:lpstr>The respiratory system  histologically consists of four main layers:</vt:lpstr>
      <vt:lpstr>The nasal cavities</vt:lpstr>
      <vt:lpstr>عرض تقديمي في PowerPoint</vt:lpstr>
      <vt:lpstr>عرض تقديمي في PowerPoint</vt:lpstr>
      <vt:lpstr>عرض تقديمي في PowerPoint</vt:lpstr>
      <vt:lpstr>عرض تقديمي في PowerPoint</vt:lpstr>
      <vt:lpstr>عرض تقديمي في PowerPoint</vt:lpstr>
      <vt:lpstr>bronchi</vt:lpstr>
      <vt:lpstr>Bronchioles</vt:lpstr>
      <vt:lpstr>Alveoli</vt:lpstr>
      <vt:lpstr>عرض تقديمي في PowerPoint</vt:lpstr>
      <vt:lpstr>عرض تقديمي في PowerPoint</vt:lpstr>
      <vt:lpstr>عرض تقديمي في PowerPoint</vt:lpstr>
      <vt:lpstr>The respiratory system provides beautiful examples of epithelial transitions.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Microsoft (C)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Types of tissue</dc:title>
  <dc:creator>DELL</dc:creator>
  <cp:lastModifiedBy>intel</cp:lastModifiedBy>
  <cp:revision>15</cp:revision>
  <dcterms:created xsi:type="dcterms:W3CDTF">2024-09-29T08:36:12Z</dcterms:created>
  <dcterms:modified xsi:type="dcterms:W3CDTF">2025-10-30T13:54:36Z</dcterms:modified>
</cp:coreProperties>
</file>